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
  </p:notesMasterIdLst>
  <p:handoutMasterIdLst>
    <p:handoutMasterId r:id="rId79"/>
  </p:handoutMasterIdLst>
  <p:sldIdLst>
    <p:sldId id="384" r:id="rId3"/>
    <p:sldId id="562" r:id="rId5"/>
    <p:sldId id="563" r:id="rId6"/>
    <p:sldId id="636" r:id="rId7"/>
    <p:sldId id="385" r:id="rId8"/>
    <p:sldId id="564" r:id="rId9"/>
    <p:sldId id="386" r:id="rId10"/>
    <p:sldId id="390" r:id="rId11"/>
    <p:sldId id="387" r:id="rId12"/>
    <p:sldId id="388" r:id="rId13"/>
    <p:sldId id="389" r:id="rId14"/>
    <p:sldId id="391" r:id="rId15"/>
    <p:sldId id="392" r:id="rId16"/>
    <p:sldId id="393" r:id="rId17"/>
    <p:sldId id="395" r:id="rId18"/>
    <p:sldId id="396" r:id="rId19"/>
    <p:sldId id="566" r:id="rId20"/>
    <p:sldId id="480" r:id="rId21"/>
    <p:sldId id="567" r:id="rId22"/>
    <p:sldId id="397" r:id="rId23"/>
    <p:sldId id="398" r:id="rId24"/>
    <p:sldId id="400" r:id="rId25"/>
    <p:sldId id="401" r:id="rId26"/>
    <p:sldId id="402" r:id="rId27"/>
    <p:sldId id="403" r:id="rId28"/>
    <p:sldId id="421" r:id="rId29"/>
    <p:sldId id="569" r:id="rId30"/>
    <p:sldId id="422" r:id="rId31"/>
    <p:sldId id="568" r:id="rId32"/>
    <p:sldId id="452" r:id="rId33"/>
    <p:sldId id="546" r:id="rId34"/>
    <p:sldId id="547" r:id="rId35"/>
    <p:sldId id="544" r:id="rId36"/>
    <p:sldId id="552" r:id="rId37"/>
    <p:sldId id="545" r:id="rId38"/>
    <p:sldId id="553" r:id="rId39"/>
    <p:sldId id="426" r:id="rId40"/>
    <p:sldId id="548" r:id="rId41"/>
    <p:sldId id="429" r:id="rId42"/>
    <p:sldId id="550" r:id="rId43"/>
    <p:sldId id="549" r:id="rId44"/>
    <p:sldId id="551" r:id="rId45"/>
    <p:sldId id="554" r:id="rId46"/>
    <p:sldId id="432" r:id="rId47"/>
    <p:sldId id="513" r:id="rId48"/>
    <p:sldId id="555" r:id="rId49"/>
    <p:sldId id="558" r:id="rId50"/>
    <p:sldId id="561" r:id="rId51"/>
    <p:sldId id="557" r:id="rId52"/>
    <p:sldId id="404" r:id="rId53"/>
    <p:sldId id="559" r:id="rId54"/>
    <p:sldId id="405" r:id="rId55"/>
    <p:sldId id="406" r:id="rId56"/>
    <p:sldId id="407" r:id="rId57"/>
    <p:sldId id="490" r:id="rId58"/>
    <p:sldId id="560" r:id="rId59"/>
    <p:sldId id="408" r:id="rId60"/>
    <p:sldId id="410" r:id="rId61"/>
    <p:sldId id="437" r:id="rId62"/>
    <p:sldId id="556" r:id="rId63"/>
    <p:sldId id="451" r:id="rId64"/>
    <p:sldId id="436" r:id="rId65"/>
    <p:sldId id="411" r:id="rId66"/>
    <p:sldId id="409" r:id="rId67"/>
    <p:sldId id="414" r:id="rId68"/>
    <p:sldId id="415" r:id="rId69"/>
    <p:sldId id="416" r:id="rId70"/>
    <p:sldId id="420" r:id="rId71"/>
    <p:sldId id="419" r:id="rId72"/>
    <p:sldId id="438" r:id="rId73"/>
    <p:sldId id="444" r:id="rId74"/>
    <p:sldId id="445" r:id="rId75"/>
    <p:sldId id="571" r:id="rId76"/>
    <p:sldId id="477" r:id="rId77"/>
    <p:sldId id="570" r:id="rId78"/>
  </p:sldIdLst>
  <p:sldSz cx="9144000" cy="5143500" type="screen16x9"/>
  <p:notesSz cx="6845300" cy="9396095"/>
  <p:defaultTextStyle>
    <a:defPPr>
      <a:defRPr lang="en-US"/>
    </a:defPPr>
    <a:lvl1pPr algn="l" rtl="0" fontAlgn="base">
      <a:spcBef>
        <a:spcPct val="0"/>
      </a:spcBef>
      <a:spcAft>
        <a:spcPct val="0"/>
      </a:spcAft>
      <a:defRPr sz="2400" kern="1200">
        <a:solidFill>
          <a:schemeClr val="tx1"/>
        </a:solidFill>
        <a:latin typeface="Lucida Sans" panose="020B0602030504020204" charset="0"/>
        <a:ea typeface="MS PGothic" panose="020B0600070205080204" charset="-128"/>
        <a:cs typeface="MS PGothic" panose="020B0600070205080204" charset="-128"/>
      </a:defRPr>
    </a:lvl1pPr>
    <a:lvl2pPr marL="457200" algn="l" rtl="0" fontAlgn="base">
      <a:spcBef>
        <a:spcPct val="0"/>
      </a:spcBef>
      <a:spcAft>
        <a:spcPct val="0"/>
      </a:spcAft>
      <a:defRPr sz="2400" kern="1200">
        <a:solidFill>
          <a:schemeClr val="tx1"/>
        </a:solidFill>
        <a:latin typeface="Lucida Sans" panose="020B0602030504020204" charset="0"/>
        <a:ea typeface="MS PGothic" panose="020B0600070205080204" charset="-128"/>
        <a:cs typeface="MS PGothic" panose="020B0600070205080204" charset="-128"/>
      </a:defRPr>
    </a:lvl2pPr>
    <a:lvl3pPr marL="914400" algn="l" rtl="0" fontAlgn="base">
      <a:spcBef>
        <a:spcPct val="0"/>
      </a:spcBef>
      <a:spcAft>
        <a:spcPct val="0"/>
      </a:spcAft>
      <a:defRPr sz="2400" kern="1200">
        <a:solidFill>
          <a:schemeClr val="tx1"/>
        </a:solidFill>
        <a:latin typeface="Lucida Sans" panose="020B0602030504020204" charset="0"/>
        <a:ea typeface="MS PGothic" panose="020B0600070205080204" charset="-128"/>
        <a:cs typeface="MS PGothic" panose="020B0600070205080204" charset="-128"/>
      </a:defRPr>
    </a:lvl3pPr>
    <a:lvl4pPr marL="1371600" algn="l" rtl="0" fontAlgn="base">
      <a:spcBef>
        <a:spcPct val="0"/>
      </a:spcBef>
      <a:spcAft>
        <a:spcPct val="0"/>
      </a:spcAft>
      <a:defRPr sz="2400" kern="1200">
        <a:solidFill>
          <a:schemeClr val="tx1"/>
        </a:solidFill>
        <a:latin typeface="Lucida Sans" panose="020B0602030504020204" charset="0"/>
        <a:ea typeface="MS PGothic" panose="020B0600070205080204" charset="-128"/>
        <a:cs typeface="MS PGothic" panose="020B0600070205080204" charset="-128"/>
      </a:defRPr>
    </a:lvl4pPr>
    <a:lvl5pPr marL="1828800" algn="l" rtl="0" fontAlgn="base">
      <a:spcBef>
        <a:spcPct val="0"/>
      </a:spcBef>
      <a:spcAft>
        <a:spcPct val="0"/>
      </a:spcAft>
      <a:defRPr sz="2400" kern="1200">
        <a:solidFill>
          <a:schemeClr val="tx1"/>
        </a:solidFill>
        <a:latin typeface="Lucida Sans" panose="020B0602030504020204" charset="0"/>
        <a:ea typeface="MS PGothic" panose="020B0600070205080204" charset="-128"/>
        <a:cs typeface="MS PGothic" panose="020B0600070205080204" charset="-128"/>
      </a:defRPr>
    </a:lvl5pPr>
    <a:lvl6pPr marL="2286000" algn="l" defTabSz="457200" rtl="0" eaLnBrk="1" latinLnBrk="0" hangingPunct="1">
      <a:defRPr sz="2400" kern="1200">
        <a:solidFill>
          <a:schemeClr val="tx1"/>
        </a:solidFill>
        <a:latin typeface="Lucida Sans" panose="020B0602030504020204" charset="0"/>
        <a:ea typeface="MS PGothic" panose="020B0600070205080204" charset="-128"/>
        <a:cs typeface="MS PGothic" panose="020B0600070205080204" charset="-128"/>
      </a:defRPr>
    </a:lvl6pPr>
    <a:lvl7pPr marL="2743200" algn="l" defTabSz="457200" rtl="0" eaLnBrk="1" latinLnBrk="0" hangingPunct="1">
      <a:defRPr sz="2400" kern="1200">
        <a:solidFill>
          <a:schemeClr val="tx1"/>
        </a:solidFill>
        <a:latin typeface="Lucida Sans" panose="020B0602030504020204" charset="0"/>
        <a:ea typeface="MS PGothic" panose="020B0600070205080204" charset="-128"/>
        <a:cs typeface="MS PGothic" panose="020B0600070205080204" charset="-128"/>
      </a:defRPr>
    </a:lvl7pPr>
    <a:lvl8pPr marL="3200400" algn="l" defTabSz="457200" rtl="0" eaLnBrk="1" latinLnBrk="0" hangingPunct="1">
      <a:defRPr sz="2400" kern="1200">
        <a:solidFill>
          <a:schemeClr val="tx1"/>
        </a:solidFill>
        <a:latin typeface="Lucida Sans" panose="020B0602030504020204" charset="0"/>
        <a:ea typeface="MS PGothic" panose="020B0600070205080204" charset="-128"/>
        <a:cs typeface="MS PGothic" panose="020B0600070205080204" charset="-128"/>
      </a:defRPr>
    </a:lvl8pPr>
    <a:lvl9pPr marL="3657600" algn="l" defTabSz="457200" rtl="0" eaLnBrk="1" latinLnBrk="0" hangingPunct="1">
      <a:defRPr sz="2400" kern="1200">
        <a:solidFill>
          <a:schemeClr val="tx1"/>
        </a:solidFill>
        <a:latin typeface="Lucida Sans" panose="020B0602030504020204" charset="0"/>
        <a:ea typeface="MS PGothic" panose="020B0600070205080204" charset="-128"/>
        <a:cs typeface="MS PGothic" panose="020B0600070205080204" charset="-128"/>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clrMru>
    <a:srgbClr val="0200FF"/>
    <a:srgbClr val="3365FF"/>
    <a:srgbClr val="0166FF"/>
    <a:srgbClr val="A4001D"/>
    <a:srgbClr val="A40508"/>
    <a:srgbClr val="A50021"/>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7" autoAdjust="0"/>
    <p:restoredTop sz="86918" autoAdjust="0"/>
  </p:normalViewPr>
  <p:slideViewPr>
    <p:cSldViewPr showGuides="1">
      <p:cViewPr varScale="1">
        <p:scale>
          <a:sx n="140" d="100"/>
          <a:sy n="140" d="100"/>
        </p:scale>
        <p:origin x="280" y="19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0240"/>
    </p:cViewPr>
  </p:sorterViewPr>
  <p:notesViewPr>
    <p:cSldViewPr snapToGrid="0" snapToObjects="1">
      <p:cViewPr varScale="1">
        <p:scale>
          <a:sx n="62" d="100"/>
          <a:sy n="62" d="100"/>
        </p:scale>
        <p:origin x="-2224" y="-112"/>
      </p:cViewPr>
      <p:guideLst>
        <p:guide orient="horz" pos="2959"/>
        <p:guide pos="2156"/>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2" Type="http://schemas.openxmlformats.org/officeDocument/2006/relationships/tableStyles" Target="tableStyles.xml"/><Relationship Id="rId81" Type="http://schemas.openxmlformats.org/officeDocument/2006/relationships/viewProps" Target="viewProps.xml"/><Relationship Id="rId80" Type="http://schemas.openxmlformats.org/officeDocument/2006/relationships/presProps" Target="presProps.xml"/><Relationship Id="rId8" Type="http://schemas.openxmlformats.org/officeDocument/2006/relationships/slide" Target="slides/slide5.xml"/><Relationship Id="rId79" Type="http://schemas.openxmlformats.org/officeDocument/2006/relationships/handoutMaster" Target="handoutMasters/handoutMaster1.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image" Target="../media/image3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2967038" cy="469900"/>
          </a:xfrm>
          <a:prstGeom prst="rect">
            <a:avLst/>
          </a:prstGeom>
          <a:noFill/>
          <a:ln w="9525">
            <a:noFill/>
            <a:miter lim="800000"/>
          </a:ln>
          <a:effectLst/>
        </p:spPr>
        <p:txBody>
          <a:bodyPr vert="horz" wrap="square" lIns="91440" tIns="45720" rIns="91440" bIns="45720" numCol="1" anchor="t" anchorCtr="0" compatLnSpc="1"/>
          <a:lstStyle>
            <a:lvl1pPr>
              <a:defRPr sz="1200">
                <a:latin typeface="Tahoma" panose="020B0604030504040204" charset="0"/>
                <a:ea typeface="+mn-ea"/>
                <a:cs typeface="+mn-cs"/>
              </a:defRPr>
            </a:lvl1pPr>
          </a:lstStyle>
          <a:p>
            <a:pPr>
              <a:defRPr/>
            </a:pPr>
            <a:endParaRPr lang="en-US"/>
          </a:p>
        </p:txBody>
      </p:sp>
      <p:sp>
        <p:nvSpPr>
          <p:cNvPr id="97283" name="Rectangle 3"/>
          <p:cNvSpPr>
            <a:spLocks noGrp="1" noChangeArrowheads="1"/>
          </p:cNvSpPr>
          <p:nvPr>
            <p:ph type="dt" sz="quarter" idx="1"/>
          </p:nvPr>
        </p:nvSpPr>
        <p:spPr bwMode="auto">
          <a:xfrm>
            <a:off x="3878263" y="0"/>
            <a:ext cx="2967037" cy="4699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Tahoma" panose="020B0604030504040204" charset="0"/>
                <a:ea typeface="+mn-ea"/>
                <a:cs typeface="+mn-cs"/>
              </a:defRPr>
            </a:lvl1pPr>
          </a:lstStyle>
          <a:p>
            <a:pPr>
              <a:defRPr/>
            </a:pPr>
            <a:endParaRPr lang="en-US"/>
          </a:p>
        </p:txBody>
      </p:sp>
      <p:sp>
        <p:nvSpPr>
          <p:cNvPr id="97284" name="Rectangle 4"/>
          <p:cNvSpPr>
            <a:spLocks noGrp="1" noChangeArrowheads="1"/>
          </p:cNvSpPr>
          <p:nvPr>
            <p:ph type="ftr" sz="quarter" idx="2"/>
          </p:nvPr>
        </p:nvSpPr>
        <p:spPr bwMode="auto">
          <a:xfrm>
            <a:off x="0" y="8926513"/>
            <a:ext cx="2967038" cy="469900"/>
          </a:xfrm>
          <a:prstGeom prst="rect">
            <a:avLst/>
          </a:prstGeom>
          <a:noFill/>
          <a:ln w="9525">
            <a:noFill/>
            <a:miter lim="800000"/>
          </a:ln>
          <a:effectLst/>
        </p:spPr>
        <p:txBody>
          <a:bodyPr vert="horz" wrap="square" lIns="91440" tIns="45720" rIns="91440" bIns="45720" numCol="1" anchor="b" anchorCtr="0" compatLnSpc="1"/>
          <a:lstStyle>
            <a:lvl1pPr>
              <a:defRPr sz="1200">
                <a:latin typeface="Tahoma" panose="020B0604030504040204" charset="0"/>
                <a:ea typeface="+mn-ea"/>
                <a:cs typeface="+mn-cs"/>
              </a:defRPr>
            </a:lvl1pPr>
          </a:lstStyle>
          <a:p>
            <a:pPr>
              <a:defRPr/>
            </a:pPr>
            <a:endParaRPr lang="en-US"/>
          </a:p>
        </p:txBody>
      </p:sp>
      <p:sp>
        <p:nvSpPr>
          <p:cNvPr id="97285" name="Rectangle 5"/>
          <p:cNvSpPr>
            <a:spLocks noGrp="1" noChangeArrowheads="1"/>
          </p:cNvSpPr>
          <p:nvPr>
            <p:ph type="sldNum" sz="quarter" idx="3"/>
          </p:nvPr>
        </p:nvSpPr>
        <p:spPr bwMode="auto">
          <a:xfrm>
            <a:off x="3878263" y="8926513"/>
            <a:ext cx="2967037" cy="469900"/>
          </a:xfrm>
          <a:prstGeom prst="rect">
            <a:avLst/>
          </a:prstGeom>
          <a:noFill/>
          <a:ln w="9525">
            <a:noFill/>
            <a:miter lim="800000"/>
          </a:ln>
          <a:effectLst/>
        </p:spPr>
        <p:txBody>
          <a:bodyPr vert="horz" wrap="square" lIns="91440" tIns="45720" rIns="91440" bIns="45720" numCol="1" anchor="b" anchorCtr="0" compatLnSpc="1"/>
          <a:lstStyle>
            <a:lvl1pPr algn="r">
              <a:defRPr sz="1200">
                <a:latin typeface="Tahoma" panose="020B0604030504040204" charset="0"/>
              </a:defRPr>
            </a:lvl1pPr>
          </a:lstStyle>
          <a:p>
            <a:fld id="{8A029216-D615-3945-A1F3-D96FC886DA62}" type="slidenum">
              <a:rPr lang="en-US"/>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67038" cy="469900"/>
          </a:xfrm>
          <a:prstGeom prst="rect">
            <a:avLst/>
          </a:prstGeom>
          <a:noFill/>
          <a:ln w="9525">
            <a:noFill/>
            <a:miter lim="800000"/>
          </a:ln>
          <a:effectLst/>
        </p:spPr>
        <p:txBody>
          <a:bodyPr vert="horz" wrap="square" lIns="91440" tIns="45720" rIns="91440" bIns="45720" numCol="1" anchor="t" anchorCtr="0" compatLnSpc="1"/>
          <a:lstStyle>
            <a:lvl1pPr>
              <a:defRPr sz="1200">
                <a:ea typeface="+mn-ea"/>
                <a:cs typeface="+mn-cs"/>
              </a:defRPr>
            </a:lvl1pPr>
          </a:lstStyle>
          <a:p>
            <a:pPr>
              <a:defRPr/>
            </a:pPr>
            <a:endParaRPr lang="en-US"/>
          </a:p>
        </p:txBody>
      </p:sp>
      <p:sp>
        <p:nvSpPr>
          <p:cNvPr id="120835" name="Rectangle 3"/>
          <p:cNvSpPr>
            <a:spLocks noGrp="1" noChangeArrowheads="1"/>
          </p:cNvSpPr>
          <p:nvPr>
            <p:ph type="dt" idx="1"/>
          </p:nvPr>
        </p:nvSpPr>
        <p:spPr bwMode="auto">
          <a:xfrm>
            <a:off x="3878263" y="0"/>
            <a:ext cx="2967037" cy="469900"/>
          </a:xfrm>
          <a:prstGeom prst="rect">
            <a:avLst/>
          </a:prstGeom>
          <a:noFill/>
          <a:ln w="9525">
            <a:noFill/>
            <a:miter lim="800000"/>
          </a:ln>
          <a:effectLst/>
        </p:spPr>
        <p:txBody>
          <a:bodyPr vert="horz" wrap="square" lIns="91440" tIns="45720" rIns="91440" bIns="45720" numCol="1" anchor="t" anchorCtr="0" compatLnSpc="1"/>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290513" y="704850"/>
            <a:ext cx="6264275" cy="3524250"/>
          </a:xfrm>
          <a:prstGeom prst="rect">
            <a:avLst/>
          </a:prstGeom>
          <a:noFill/>
          <a:ln w="9525">
            <a:solidFill>
              <a:srgbClr val="000000"/>
            </a:solidFill>
            <a:miter lim="800000"/>
          </a:ln>
        </p:spPr>
      </p:sp>
      <p:sp>
        <p:nvSpPr>
          <p:cNvPr id="120837" name="Rectangle 5"/>
          <p:cNvSpPr>
            <a:spLocks noGrp="1" noChangeArrowheads="1"/>
          </p:cNvSpPr>
          <p:nvPr>
            <p:ph type="body" sz="quarter" idx="3"/>
          </p:nvPr>
        </p:nvSpPr>
        <p:spPr bwMode="auto">
          <a:xfrm>
            <a:off x="912813" y="4464050"/>
            <a:ext cx="5019675" cy="4227513"/>
          </a:xfrm>
          <a:prstGeom prst="rect">
            <a:avLst/>
          </a:prstGeom>
          <a:noFill/>
          <a:ln w="9525">
            <a:noFill/>
            <a:miter lim="800000"/>
          </a:ln>
          <a:effectLst/>
        </p:spPr>
        <p:txBody>
          <a:bodyPr vert="horz" wrap="square" lIns="91440" tIns="45720" rIns="91440" bIns="45720" numCol="1" anchor="t" anchorCtr="0" compatLnSpc="1"/>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120838" name="Rectangle 6"/>
          <p:cNvSpPr>
            <a:spLocks noGrp="1" noChangeArrowheads="1"/>
          </p:cNvSpPr>
          <p:nvPr>
            <p:ph type="ftr" sz="quarter" idx="4"/>
          </p:nvPr>
        </p:nvSpPr>
        <p:spPr bwMode="auto">
          <a:xfrm>
            <a:off x="0" y="8926513"/>
            <a:ext cx="2967038" cy="469900"/>
          </a:xfrm>
          <a:prstGeom prst="rect">
            <a:avLst/>
          </a:prstGeom>
          <a:noFill/>
          <a:ln w="9525">
            <a:noFill/>
            <a:miter lim="800000"/>
          </a:ln>
          <a:effectLst/>
        </p:spPr>
        <p:txBody>
          <a:bodyPr vert="horz" wrap="square" lIns="91440" tIns="45720" rIns="91440" bIns="45720" numCol="1" anchor="b" anchorCtr="0" compatLnSpc="1"/>
          <a:lstStyle>
            <a:lvl1pPr>
              <a:defRPr sz="1200">
                <a:ea typeface="+mn-ea"/>
                <a:cs typeface="+mn-cs"/>
              </a:defRPr>
            </a:lvl1pPr>
          </a:lstStyle>
          <a:p>
            <a:pPr>
              <a:defRPr/>
            </a:pPr>
            <a:endParaRPr lang="en-US"/>
          </a:p>
        </p:txBody>
      </p:sp>
      <p:sp>
        <p:nvSpPr>
          <p:cNvPr id="120839" name="Rectangle 7"/>
          <p:cNvSpPr>
            <a:spLocks noGrp="1" noChangeArrowheads="1"/>
          </p:cNvSpPr>
          <p:nvPr>
            <p:ph type="sldNum" sz="quarter" idx="5"/>
          </p:nvPr>
        </p:nvSpPr>
        <p:spPr bwMode="auto">
          <a:xfrm>
            <a:off x="3878263" y="8926513"/>
            <a:ext cx="2967037" cy="469900"/>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3EB9031F-EB71-7642-8F3C-6FDC1408CB92}" type="slidenum">
              <a:rPr lang="en-US"/>
            </a:fld>
            <a:endParaRPr 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Arial" panose="020B0604020202020204" pitchFamily="34" charset="0"/>
        <a:ea typeface="MS PGothic" panose="020B0600070205080204" charset="-128"/>
        <a:cs typeface="MS PGothic" panose="020B0600070205080204" charset="-128"/>
      </a:defRPr>
    </a:lvl1pPr>
    <a:lvl2pPr marL="457200" algn="l" rtl="0" eaLnBrk="0" fontAlgn="base" hangingPunct="0">
      <a:spcBef>
        <a:spcPct val="30000"/>
      </a:spcBef>
      <a:spcAft>
        <a:spcPct val="0"/>
      </a:spcAft>
      <a:defRPr kumimoji="1" sz="1200" kern="1200">
        <a:solidFill>
          <a:schemeClr val="tx1"/>
        </a:solidFill>
        <a:latin typeface="Arial" panose="020B0604020202020204" pitchFamily="34" charset="0"/>
        <a:ea typeface="MS PGothic" panose="020B0600070205080204" charset="-128"/>
        <a:cs typeface="+mn-cs"/>
      </a:defRPr>
    </a:lvl2pPr>
    <a:lvl3pPr marL="914400" algn="l" rtl="0" eaLnBrk="0" fontAlgn="base" hangingPunct="0">
      <a:spcBef>
        <a:spcPct val="30000"/>
      </a:spcBef>
      <a:spcAft>
        <a:spcPct val="0"/>
      </a:spcAft>
      <a:defRPr kumimoji="1" sz="1200" kern="1200">
        <a:solidFill>
          <a:schemeClr val="tx1"/>
        </a:solidFill>
        <a:latin typeface="Arial" panose="020B0604020202020204" pitchFamily="34" charset="0"/>
        <a:ea typeface="MS PGothic" panose="020B0600070205080204" charset="-128"/>
        <a:cs typeface="+mn-cs"/>
      </a:defRPr>
    </a:lvl3pPr>
    <a:lvl4pPr marL="1371600" algn="l" rtl="0" eaLnBrk="0" fontAlgn="base" hangingPunct="0">
      <a:spcBef>
        <a:spcPct val="30000"/>
      </a:spcBef>
      <a:spcAft>
        <a:spcPct val="0"/>
      </a:spcAft>
      <a:defRPr kumimoji="1" sz="1200" kern="1200">
        <a:solidFill>
          <a:schemeClr val="tx1"/>
        </a:solidFill>
        <a:latin typeface="Arial" panose="020B0604020202020204" pitchFamily="34" charset="0"/>
        <a:ea typeface="MS PGothic" panose="020B0600070205080204" charset="-128"/>
        <a:cs typeface="+mn-cs"/>
      </a:defRPr>
    </a:lvl4pPr>
    <a:lvl5pPr marL="1828800" algn="l" rtl="0" eaLnBrk="0" fontAlgn="base" hangingPunct="0">
      <a:spcBef>
        <a:spcPct val="30000"/>
      </a:spcBef>
      <a:spcAft>
        <a:spcPct val="0"/>
      </a:spcAft>
      <a:defRPr kumimoji="1" sz="1200" kern="1200">
        <a:solidFill>
          <a:schemeClr val="tx1"/>
        </a:solidFill>
        <a:latin typeface="Arial" panose="020B0604020202020204" pitchFamily="34" charset="0"/>
        <a:ea typeface="MS PGothic" panose="020B060007020508020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7411" name="Rectangle 2"/>
          <p:cNvSpPr>
            <a:spLocks noGrp="1" noRot="1" noChangeAspect="1" noChangeArrowheads="1" noTextEdit="1"/>
          </p:cNvSpPr>
          <p:nvPr>
            <p:ph type="sldImg"/>
          </p:nvPr>
        </p:nvSpPr>
        <p:spPr/>
      </p:sp>
      <p:sp>
        <p:nvSpPr>
          <p:cNvPr id="1741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F1DC5F2-6B6E-FD48-8039-2DB790B32523}"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78851" name="Rectangle 2"/>
          <p:cNvSpPr>
            <a:spLocks noGrp="1" noRot="1" noChangeAspect="1" noChangeArrowheads="1"/>
          </p:cNvSpPr>
          <p:nvPr>
            <p:ph type="sldImg"/>
          </p:nvPr>
        </p:nvSpPr>
        <p:spPr>
          <a:solidFill>
            <a:srgbClr val="FFFFFF"/>
          </a:solidFill>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F1DC5F2-6B6E-FD48-8039-2DB790B32523}"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78851" name="Rectangle 2"/>
          <p:cNvSpPr>
            <a:spLocks noGrp="1" noRot="1" noChangeAspect="1" noChangeArrowheads="1"/>
          </p:cNvSpPr>
          <p:nvPr>
            <p:ph type="sldImg"/>
          </p:nvPr>
        </p:nvSpPr>
        <p:spPr>
          <a:solidFill>
            <a:srgbClr val="FFFFFF"/>
          </a:solidFill>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F1DC5F2-6B6E-FD48-8039-2DB790B32523}"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78851" name="Rectangle 2"/>
          <p:cNvSpPr>
            <a:spLocks noGrp="1" noRot="1" noChangeAspect="1" noChangeArrowheads="1"/>
          </p:cNvSpPr>
          <p:nvPr>
            <p:ph type="sldImg"/>
          </p:nvPr>
        </p:nvSpPr>
        <p:spPr>
          <a:solidFill>
            <a:srgbClr val="FFFFFF"/>
          </a:solidFill>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7411" name="Rectangle 2"/>
          <p:cNvSpPr>
            <a:spLocks noGrp="1" noRot="1" noChangeAspect="1" noChangeArrowheads="1" noTextEdit="1"/>
          </p:cNvSpPr>
          <p:nvPr>
            <p:ph type="sldImg"/>
          </p:nvPr>
        </p:nvSpPr>
        <p:spPr/>
      </p:sp>
      <p:sp>
        <p:nvSpPr>
          <p:cNvPr id="1741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7411" name="Rectangle 2"/>
          <p:cNvSpPr>
            <a:spLocks noGrp="1" noRot="1" noChangeAspect="1" noChangeArrowheads="1" noTextEdit="1"/>
          </p:cNvSpPr>
          <p:nvPr>
            <p:ph type="sldImg"/>
          </p:nvPr>
        </p:nvSpPr>
        <p:spPr/>
      </p:sp>
      <p:sp>
        <p:nvSpPr>
          <p:cNvPr id="1741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61A37D4-2F67-9A41-B61D-68722A521FD4}"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80899" name="Rectangle 2"/>
          <p:cNvSpPr>
            <a:spLocks noGrp="1" noRot="1" noChangeAspect="1" noChangeArrowheads="1" noTextEdit="1"/>
          </p:cNvSpPr>
          <p:nvPr>
            <p:ph type="sldImg"/>
          </p:nvPr>
        </p:nvSpPr>
        <p:spPr/>
      </p:sp>
      <p:sp>
        <p:nvSpPr>
          <p:cNvPr id="80900"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551B35A-A25C-A94E-9FD5-654338FF1842}"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82947" name="Rectangle 2"/>
          <p:cNvSpPr>
            <a:spLocks noGrp="1" noRot="1" noChangeAspect="1" noChangeArrowheads="1" noTextEdit="1"/>
          </p:cNvSpPr>
          <p:nvPr>
            <p:ph type="sldImg"/>
          </p:nvPr>
        </p:nvSpPr>
        <p:spPr/>
      </p:sp>
      <p:sp>
        <p:nvSpPr>
          <p:cNvPr id="82948"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FB2B866-E83E-5A43-8CC5-7901D97D29F5}"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89091" name="Rectangle 2"/>
          <p:cNvSpPr>
            <a:spLocks noGrp="1" noRot="1" noChangeAspect="1" noChangeArrowheads="1" noTextEdit="1"/>
          </p:cNvSpPr>
          <p:nvPr>
            <p:ph type="sldImg"/>
          </p:nvPr>
        </p:nvSpPr>
        <p:spPr/>
      </p:sp>
      <p:sp>
        <p:nvSpPr>
          <p:cNvPr id="8909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C8F4263-5B2E-CA40-9150-52BFC1C4104E}"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91139" name="Rectangle 2"/>
          <p:cNvSpPr>
            <a:spLocks noGrp="1" noRot="1" noChangeAspect="1" noChangeArrowheads="1" noTextEdit="1"/>
          </p:cNvSpPr>
          <p:nvPr>
            <p:ph type="sldImg"/>
          </p:nvPr>
        </p:nvSpPr>
        <p:spPr/>
      </p:sp>
      <p:sp>
        <p:nvSpPr>
          <p:cNvPr id="91140"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1ABB749-D528-AD4D-9574-3C4930FCBF69}"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93187" name="Rectangle 2"/>
          <p:cNvSpPr>
            <a:spLocks noGrp="1" noRot="1" noChangeAspect="1" noChangeArrowheads="1" noTextEdit="1"/>
          </p:cNvSpPr>
          <p:nvPr>
            <p:ph type="sldImg"/>
          </p:nvPr>
        </p:nvSpPr>
        <p:spPr/>
      </p:sp>
      <p:sp>
        <p:nvSpPr>
          <p:cNvPr id="93188"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357E1AA-3B5C-7144-BCE2-DB2BE2D704A0}"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64515" name="Rectangle 2"/>
          <p:cNvSpPr>
            <a:spLocks noGrp="1" noRot="1" noChangeAspect="1" noChangeArrowheads="1"/>
          </p:cNvSpPr>
          <p:nvPr>
            <p:ph type="sldImg"/>
          </p:nvPr>
        </p:nvSpPr>
        <p:spPr>
          <a:solidFill>
            <a:srgbClr val="FFFFFF"/>
          </a:solidFill>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385F8AA-3268-C048-AE98-290B11BD1BCF}"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95235" name="Rectangle 2"/>
          <p:cNvSpPr>
            <a:spLocks noGrp="1" noRot="1" noChangeAspect="1" noChangeArrowheads="1" noTextEdit="1"/>
          </p:cNvSpPr>
          <p:nvPr>
            <p:ph type="sldImg"/>
          </p:nvPr>
        </p:nvSpPr>
        <p:spPr/>
      </p:sp>
      <p:sp>
        <p:nvSpPr>
          <p:cNvPr id="95236"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5DA7D60-81B6-1445-80B8-DE5A6AFB51DE}"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23907" name="Rectangle 2"/>
          <p:cNvSpPr>
            <a:spLocks noGrp="1" noRot="1" noChangeAspect="1" noChangeArrowheads="1"/>
          </p:cNvSpPr>
          <p:nvPr>
            <p:ph type="sldImg"/>
          </p:nvPr>
        </p:nvSpPr>
        <p:spPr>
          <a:solidFill>
            <a:srgbClr val="FFFFFF"/>
          </a:solidFill>
        </p:spPr>
      </p:sp>
      <p:sp>
        <p:nvSpPr>
          <p:cNvPr id="12390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14F729A-4249-1742-AADD-33BB3B70F773}"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25955" name="Rectangle 2"/>
          <p:cNvSpPr>
            <a:spLocks noGrp="1" noRot="1" noChangeAspect="1" noChangeArrowheads="1"/>
          </p:cNvSpPr>
          <p:nvPr>
            <p:ph type="sldImg"/>
          </p:nvPr>
        </p:nvSpPr>
        <p:spPr>
          <a:solidFill>
            <a:srgbClr val="FFFFFF"/>
          </a:solidFill>
        </p:spPr>
      </p:sp>
      <p:sp>
        <p:nvSpPr>
          <p:cNvPr id="12595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7411" name="Rectangle 2"/>
          <p:cNvSpPr>
            <a:spLocks noGrp="1" noRot="1" noChangeAspect="1" noChangeArrowheads="1" noTextEdit="1"/>
          </p:cNvSpPr>
          <p:nvPr>
            <p:ph type="sldImg"/>
          </p:nvPr>
        </p:nvSpPr>
        <p:spPr/>
      </p:sp>
      <p:sp>
        <p:nvSpPr>
          <p:cNvPr id="1741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Lucida Sans" panose="020B0602030504020204" charset="0"/>
                <a:ea typeface="MS PGothic" panose="020B0600070205080204" charset="-128"/>
              </a:defRPr>
            </a:lvl2pPr>
            <a:lvl3pPr eaLnBrk="0" hangingPunct="0">
              <a:defRPr sz="2400">
                <a:solidFill>
                  <a:schemeClr val="tx1"/>
                </a:solidFill>
                <a:latin typeface="Lucida Sans" panose="020B0602030504020204" charset="0"/>
                <a:ea typeface="MS PGothic" panose="020B0600070205080204" charset="-128"/>
              </a:defRPr>
            </a:lvl3pPr>
            <a:lvl4pPr eaLnBrk="0" hangingPunct="0">
              <a:defRPr sz="2400">
                <a:solidFill>
                  <a:schemeClr val="tx1"/>
                </a:solidFill>
                <a:latin typeface="Lucida Sans" panose="020B0602030504020204" charset="0"/>
                <a:ea typeface="MS PGothic" panose="020B0600070205080204" charset="-128"/>
              </a:defRPr>
            </a:lvl4pPr>
            <a:lvl5pPr eaLnBrk="0" hangingPunct="0">
              <a:defRPr sz="2400">
                <a:solidFill>
                  <a:schemeClr val="tx1"/>
                </a:solidFill>
                <a:latin typeface="Lucida Sans" panose="020B0602030504020204" charset="0"/>
                <a:ea typeface="MS PGothic" panose="020B0600070205080204" charset="-128"/>
              </a:defRPr>
            </a:lvl5pPr>
            <a:lvl6pPr marL="4572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9144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1371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18288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fld id="{E69DF897-5E92-F241-9A21-E64EA536231D}" type="slidenum">
              <a:rPr lang="en-US" sz="1200"/>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p:spPr>
      </p:sp>
      <p:sp>
        <p:nvSpPr>
          <p:cNvPr id="17412" name="Rectangle 3"/>
          <p:cNvSpPr>
            <a:spLocks noGrp="1" noChangeArrowheads="1"/>
          </p:cNvSpPr>
          <p:nvPr>
            <p:ph type="body" idx="1"/>
          </p:nvPr>
        </p:nvSpPr>
        <p:spPr>
          <a:noFill/>
        </p:spPr>
        <p:txBody>
          <a:bodyPr/>
          <a:lstStyle/>
          <a:p>
            <a:r>
              <a:rPr lang="en-US" dirty="0">
                <a:latin typeface="Arial" panose="020B0604020202020204" pitchFamily="34" charset="0"/>
                <a:ea typeface="MS PGothic" panose="020B0600070205080204" charset="-128"/>
                <a:cs typeface="MS PGothic" panose="020B0600070205080204" charset="-128"/>
              </a:rPr>
              <a:t>Language models, like all NLP tools, need to be evaluated. Here we introduce the standard evaluation tools for </a:t>
            </a:r>
            <a:r>
              <a:rPr lang="en-US" dirty="0" err="1">
                <a:latin typeface="Arial" panose="020B0604020202020204" pitchFamily="34" charset="0"/>
                <a:ea typeface="MS PGothic" panose="020B0600070205080204" charset="-128"/>
                <a:cs typeface="MS PGothic" panose="020B0600070205080204" charset="-128"/>
              </a:rPr>
              <a:t>ngram</a:t>
            </a:r>
            <a:r>
              <a:rPr lang="en-US" dirty="0">
                <a:latin typeface="Arial" panose="020B0604020202020204" pitchFamily="34" charset="0"/>
                <a:ea typeface="MS PGothic" panose="020B0600070205080204" charset="-128"/>
                <a:cs typeface="MS PGothic" panose="020B0600070205080204" charset="-128"/>
              </a:rPr>
              <a:t> language models as well as large language models: training sets, test sets, and the perplexity metric.</a:t>
            </a:r>
            <a:endParaRPr lang="en-US" dirty="0">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3A8AC387-3E46-1143-BAAD-D9B1D56CD6CB}" type="slidenum">
              <a:rPr lang="en-US"/>
            </a:fld>
            <a:endParaRPr lang="en-US"/>
          </a:p>
        </p:txBody>
      </p:sp>
      <p:sp>
        <p:nvSpPr>
          <p:cNvPr id="134147" name="Rectangle 2"/>
          <p:cNvSpPr>
            <a:spLocks noGrp="1" noRot="1" noChangeAspect="1" noChangeArrowheads="1"/>
          </p:cNvSpPr>
          <p:nvPr>
            <p:ph type="sldImg"/>
          </p:nvPr>
        </p:nvSpPr>
        <p:spPr>
          <a:solidFill>
            <a:srgbClr val="FFFFFF"/>
          </a:solidFill>
        </p:spPr>
      </p:sp>
      <p:sp>
        <p:nvSpPr>
          <p:cNvPr id="134148"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The best way to evaluate any NLP component like an N-gram language model is called extrinsic or in-vivo evaluation, meaning a live or real application.  If we have two models, A, and B, that we want to evaluate, we put each in a real task that we care about, run the task, get a score for each of the two language models, such as the number of words translated or transcribed correctly, and then we just compare the scores or accuracies.</a:t>
            </a:r>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EAC2B776-986B-2545-8075-7FDAA4407823}" type="slidenum">
              <a:rPr lang="en-US"/>
            </a:fld>
            <a:endParaRPr lang="en-US"/>
          </a:p>
        </p:txBody>
      </p:sp>
      <p:sp>
        <p:nvSpPr>
          <p:cNvPr id="136195" name="Rectangle 2"/>
          <p:cNvSpPr>
            <a:spLocks noGrp="1" noRot="1" noChangeAspect="1" noChangeArrowheads="1"/>
          </p:cNvSpPr>
          <p:nvPr>
            <p:ph type="sldImg"/>
          </p:nvPr>
        </p:nvSpPr>
        <p:spPr>
          <a:solidFill>
            <a:srgbClr val="FFFFFF"/>
          </a:solidFill>
        </p:spPr>
      </p:sp>
      <p:sp>
        <p:nvSpPr>
          <p:cNvPr id="136196"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Extrinsic evaluation isn't always possible. It's often time-consuming and expensive to run real tasks, involving human scoring, but that's a problem because we often want to evaluate thousands of versions of our systems. Also, we might want to see how well our n-gram language model works more generally, and not just in a particular application.</a:t>
            </a:r>
            <a:br>
              <a:rPr lang="en-US" dirty="0"/>
            </a:br>
            <a:br>
              <a:rPr lang="en-US" dirty="0"/>
            </a:br>
            <a:r>
              <a:rPr lang="en-US" dirty="0"/>
              <a:t>For this reason, we often use an intrinsic, or in-vitro evaluation metric called perplexity.  We call it intrinsic or in-vitro because it's not embedded in a real application in the world, so it's sort of a test-tube evaluation.  Perplexity directly measuring language model performance at predicting words. This may not always correspond with real application performance, but it gives us a single general metric.  We use perplexity for simple n-gram language models but also for the most advanced neural Large Language Models.</a:t>
            </a:r>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72E30983-8456-3646-A731-6FFF29DE70A4}" type="slidenum">
              <a:rPr lang="en-US"/>
            </a:fld>
            <a:endParaRPr lang="en-US"/>
          </a:p>
        </p:txBody>
      </p:sp>
      <p:sp>
        <p:nvSpPr>
          <p:cNvPr id="132099" name="Rectangle 2"/>
          <p:cNvSpPr>
            <a:spLocks noGrp="1" noRot="1" noChangeAspect="1" noChangeArrowheads="1" noTextEdit="1"/>
          </p:cNvSpPr>
          <p:nvPr>
            <p:ph type="sldImg"/>
          </p:nvPr>
        </p:nvSpPr>
        <p:spPr/>
      </p:sp>
      <p:sp>
        <p:nvSpPr>
          <p:cNvPr id="132100" name="Rectangle 3"/>
          <p:cNvSpPr>
            <a:spLocks noGrp="1" noChangeArrowheads="1"/>
          </p:cNvSpPr>
          <p:nvPr>
            <p:ph type="body" idx="1"/>
          </p:nvPr>
        </p:nvSpPr>
        <p:spPr>
          <a:noFill/>
        </p:spPr>
        <p:txBody>
          <a:bodyPr/>
          <a:lstStyle/>
          <a:p>
            <a:pPr marL="0" marR="0" lvl="0" indent="0" algn="l" defTabSz="914400" rtl="0" eaLnBrk="1" fontAlgn="base" latinLnBrk="0" hangingPunct="1">
              <a:lnSpc>
                <a:spcPct val="100000"/>
              </a:lnSpc>
              <a:spcBef>
                <a:spcPct val="30000"/>
              </a:spcBef>
              <a:spcAft>
                <a:spcPct val="0"/>
              </a:spcAft>
              <a:buClrTx/>
              <a:buSzTx/>
              <a:buFontTx/>
              <a:buNone/>
              <a:defRPr/>
            </a:pPr>
            <a:r>
              <a:rPr lang="en-US" dirty="0"/>
              <a:t>To evaluate, we'll need some data.  We always train the parameters of our model, like the n-gram counts, on a training set.  And we test the model's performance on data we haven't seen.  A test set is an unseen dataset that is different from our training set, no part of it should have been used in training.  The intuition is that we care about generalization of our model. A machine learning model that perfectly captured the training data, but doesn't generalize well to unseen data, wouldn't be much use!  And then we'll need an evaluation metric, like perplexity, that tells us how well our model does on the test set.</a:t>
            </a:r>
            <a:endParaRPr lang="en-US" dirty="0"/>
          </a:p>
          <a:p>
            <a:pPr eaLnBrk="1" hangingPunct="1"/>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create a training set? Sometimes we're building an LM for a specific task, like legal language or medical language, and then the test set should reflect the task that we care about.  Other times, we're building a general-purpose language model, and then we'll want to make sure we get balanced data from lots of different genres and authors. And of course lots of data from many different languages, if we're building a multilingual LM.</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 test set and the training set must be non-overlapping.  If we have a test sentence in the training set, the n-gram (or any other language model) will learn which words follow which words in that sentence, and then when we see it in the test set, we will assign it a very </a:t>
            </a:r>
            <a:r>
              <a:rPr lang="en-US" dirty="0" err="1"/>
              <a:t>probabilkity</a:t>
            </a:r>
            <a:r>
              <a:rPr lang="en-US" dirty="0"/>
              <a:t>, and that will falsely make the language model seem more accurate than it is. Training on the test set is always a bad idea.  It seems obvious, but it requires a lot of dataset care to keep this from happening, since often we get duplicate documents in our dataset, and one might find its way into the training set, and one into the test set.</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DB5D5E7-7ECC-C547-B760-70A49FF3CCB1}"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72707" name="Rectangle 2"/>
          <p:cNvSpPr>
            <a:spLocks noGrp="1" noRot="1" noChangeAspect="1" noChangeArrowheads="1" noTextEdit="1"/>
          </p:cNvSpPr>
          <p:nvPr>
            <p:ph type="sldImg"/>
          </p:nvPr>
        </p:nvSpPr>
        <p:spPr/>
      </p:sp>
      <p:sp>
        <p:nvSpPr>
          <p:cNvPr id="72708"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a test set isn't enough.  If we keep adjusting our LM, re-testing it on the same test set, we will implicitly be tuning it to the test set, improving it in ways that are fit too exactly to that particularly test set.  So we try to reserve the test set to just run once or twice.  Thus we'll need an intermediate test set to use while we are developing.  That test set is hence called the  development </a:t>
            </a:r>
            <a:r>
              <a:rPr lang="en-US" dirty="0" err="1"/>
              <a:t>testset</a:t>
            </a:r>
            <a:r>
              <a:rPr lang="en-US" dirty="0"/>
              <a:t> or </a:t>
            </a:r>
            <a:r>
              <a:rPr lang="en-US" dirty="0" err="1"/>
              <a:t>devset</a:t>
            </a:r>
            <a:r>
              <a:rPr lang="en-US" dirty="0"/>
              <a:t>.</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72E30983-8456-3646-A731-6FFF29DE70A4}" type="slidenum">
              <a:rPr lang="en-US"/>
            </a:fld>
            <a:endParaRPr lang="en-US"/>
          </a:p>
        </p:txBody>
      </p:sp>
      <p:sp>
        <p:nvSpPr>
          <p:cNvPr id="132099" name="Rectangle 2"/>
          <p:cNvSpPr>
            <a:spLocks noGrp="1" noRot="1" noChangeAspect="1" noChangeArrowheads="1" noTextEdit="1"/>
          </p:cNvSpPr>
          <p:nvPr>
            <p:ph type="sldImg"/>
          </p:nvPr>
        </p:nvSpPr>
        <p:spPr/>
      </p:sp>
      <p:sp>
        <p:nvSpPr>
          <p:cNvPr id="132100" name="Rectangle 3"/>
          <p:cNvSpPr>
            <a:spLocks noGrp="1" noChangeArrowheads="1"/>
          </p:cNvSpPr>
          <p:nvPr>
            <p:ph type="body" idx="1"/>
          </p:nvPr>
        </p:nvSpPr>
        <p:spPr>
          <a:noFill/>
        </p:spPr>
        <p:txBody>
          <a:bodyPr/>
          <a:lstStyle/>
          <a:p>
            <a:pPr eaLnBrk="1" hangingPunct="1"/>
            <a:r>
              <a:rPr lang="en-US" dirty="0"/>
              <a:t>Let's now turn to the perplexity metric.  The intuition of perplexity is that a good language model should prefer </a:t>
            </a:r>
            <a:r>
              <a:rPr lang="en-US" dirty="0" err="1"/>
              <a:t>reall</a:t>
            </a:r>
            <a:r>
              <a:rPr lang="en-US" dirty="0"/>
              <a:t>, or frequently observed sentences, and assign lower probably to rarely observed sentences, or just random sequences of words that we might call "word salad".</a:t>
            </a:r>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72E30983-8456-3646-A731-6FFF29DE70A4}" type="slidenum">
              <a:rPr lang="en-US"/>
            </a:fld>
            <a:endParaRPr lang="en-US"/>
          </a:p>
        </p:txBody>
      </p:sp>
      <p:sp>
        <p:nvSpPr>
          <p:cNvPr id="132099" name="Rectangle 2"/>
          <p:cNvSpPr>
            <a:spLocks noGrp="1" noRot="1" noChangeAspect="1" noChangeArrowheads="1" noTextEdit="1"/>
          </p:cNvSpPr>
          <p:nvPr>
            <p:ph type="sldImg"/>
          </p:nvPr>
        </p:nvSpPr>
        <p:spPr/>
      </p:sp>
      <p:sp>
        <p:nvSpPr>
          <p:cNvPr id="132100" name="Rectangle 3"/>
          <p:cNvSpPr>
            <a:spLocks noGrp="1" noChangeArrowheads="1"/>
          </p:cNvSpPr>
          <p:nvPr>
            <p:ph type="body" idx="1"/>
          </p:nvPr>
        </p:nvSpPr>
        <p:spPr>
          <a:noFill/>
        </p:spPr>
        <p:txBody>
          <a:bodyPr/>
          <a:lstStyle/>
          <a:p>
            <a:pPr eaLnBrk="1" hangingPunct="1"/>
            <a:r>
              <a:rPr lang="en-US" dirty="0"/>
              <a:t>We can think of this predicting task first just for individual words. The idea of asking an LM, or a person, to look at the start of a sentence, and predict the next upcoming word is called the Shannon Game, because it was invented by  information theorist Claude Shannon in 1951  as a way of measuring the entropy of English. So if we see the prefix "Once upon a", we might guess "time" as a very likely next word, and maybe we would assign dream, or midnight as possible but less likely, while words like "and"  should be extremely unlikely, because "Once upon a and" is an unlikely sentence.  People are pretty good at this, as are language models, the longer the better.  Unigrams are terrible at this time. Think about why this is? intuition of perplexity is that a good LM is one that is good at the Shannon game: it  assigns a higher probability  to the next word that actually occurs</a:t>
            </a:r>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fld>
            <a:endParaRPr lang="en-US"/>
          </a:p>
        </p:txBody>
      </p:sp>
      <p:sp>
        <p:nvSpPr>
          <p:cNvPr id="138243" name="Rectangle 2"/>
          <p:cNvSpPr>
            <a:spLocks noGrp="1" noRot="1" noChangeAspect="1" noChangeArrowheads="1"/>
          </p:cNvSpPr>
          <p:nvPr>
            <p:ph type="sldImg"/>
          </p:nvPr>
        </p:nvSpPr>
        <p:spPr>
          <a:solidFill>
            <a:srgbClr val="FFFFFF"/>
          </a:solidFill>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marL="60325" indent="0">
              <a:buFontTx/>
              <a:buNone/>
            </a:pPr>
            <a:r>
              <a:rPr lang="en-US" dirty="0"/>
              <a:t>Let's generalize this idea that </a:t>
            </a:r>
            <a:r>
              <a:rPr lang="en-US" dirty="0">
                <a:latin typeface="Calibri" panose="020F0502020204030204" pitchFamily="34" charset="0"/>
                <a:cs typeface="Calibri" panose="020F0502020204030204" pitchFamily="34" charset="0"/>
              </a:rPr>
              <a:t>a good LM assigns a higher probability to the next word that actually occurs, to say that A good </a:t>
            </a:r>
            <a:r>
              <a:rPr lang="en-US" dirty="0">
                <a:latin typeface="Calibri" panose="020F0502020204030204" pitchFamily="34" charset="0"/>
              </a:rPr>
              <a:t>LM assigns high </a:t>
            </a:r>
            <a:r>
              <a:rPr lang="en-US" dirty="0">
                <a:latin typeface="Times New Roman" panose="02020603050405020304" charset="0"/>
                <a:cs typeface="Times New Roman" panose="02020603050405020304" charset="0"/>
              </a:rPr>
              <a:t>probability </a:t>
            </a:r>
            <a:r>
              <a:rPr lang="en-US" dirty="0">
                <a:latin typeface="Calibri" panose="020F0502020204030204" pitchFamily="34" charset="0"/>
              </a:rPr>
              <a:t>to the entire test set. Let's just think of the test set as if it was one very long sentence.  So when comparing to LMs, A, and B, we ask each to tell us the probability of the entire </a:t>
            </a:r>
            <a:r>
              <a:rPr lang="en-US" dirty="0" err="1">
                <a:latin typeface="Calibri" panose="020F0502020204030204" pitchFamily="34" charset="0"/>
              </a:rPr>
              <a:t>testset</a:t>
            </a:r>
            <a:r>
              <a:rPr lang="en-US" dirty="0">
                <a:latin typeface="Calibri" panose="020F0502020204030204" pitchFamily="34" charset="0"/>
              </a:rPr>
              <a:t>.  Now the better LM is the one that gives a higher probability to the test set, or in other words is less surprised by the test set than the other LM.</a:t>
            </a:r>
            <a:endParaRPr lang="en-US" dirty="0">
              <a:latin typeface="Calibri" panose="020F0502020204030204" pitchFamily="34" charset="0"/>
            </a:endParaRPr>
          </a:p>
          <a:p>
            <a:pPr eaLnBrk="1" hangingPunct="1"/>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fld>
            <a:endParaRPr lang="en-US"/>
          </a:p>
        </p:txBody>
      </p:sp>
      <p:sp>
        <p:nvSpPr>
          <p:cNvPr id="138243" name="Rectangle 2"/>
          <p:cNvSpPr>
            <a:spLocks noGrp="1" noRot="1" noChangeAspect="1" noChangeArrowheads="1"/>
          </p:cNvSpPr>
          <p:nvPr>
            <p:ph type="sldImg"/>
          </p:nvPr>
        </p:nvSpPr>
        <p:spPr>
          <a:solidFill>
            <a:srgbClr val="FFFFFF"/>
          </a:solidFill>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marL="0" marR="0" lvl="0" indent="0" algn="l" defTabSz="914400" rtl="0" eaLnBrk="1" fontAlgn="base" latinLnBrk="0" hangingPunct="1">
              <a:lnSpc>
                <a:spcPct val="100000"/>
              </a:lnSpc>
              <a:spcBef>
                <a:spcPct val="30000"/>
              </a:spcBef>
              <a:spcAft>
                <a:spcPct val="0"/>
              </a:spcAft>
              <a:buClrTx/>
              <a:buSzTx/>
              <a:buFontTx/>
              <a:buNone/>
              <a:defRPr/>
            </a:pPr>
            <a:r>
              <a:rPr lang="en-US" dirty="0"/>
              <a:t>There's a problem with using probability.  And that is that the probability of a test set depends very directly on the length of the test set.  This is because probability gets smaller the longer the text.  For n-gram models, this is very clear; the chain rule of probability means that  for a test set of N words we are multiplying together N n-gram probabilities! It would be better to normalize the probabilities by length to get a metric that is per-word.  Perplexity is just such a metric. </a:t>
            </a:r>
            <a:r>
              <a:rPr lang="en-US" b="1" dirty="0">
                <a:latin typeface="Calibri" panose="020F0502020204030204" pitchFamily="34" charset="0"/>
              </a:rPr>
              <a:t>Perplexity</a:t>
            </a:r>
            <a:r>
              <a:rPr lang="en-US" dirty="0">
                <a:latin typeface="Calibri" panose="020F0502020204030204" pitchFamily="34" charset="0"/>
              </a:rPr>
              <a:t> is the inverse probability of the test set, normalized by the number of words. We normalize by taking the N-</a:t>
            </a:r>
            <a:r>
              <a:rPr lang="en-US" dirty="0" err="1">
                <a:latin typeface="Calibri" panose="020F0502020204030204" pitchFamily="34" charset="0"/>
              </a:rPr>
              <a:t>th</a:t>
            </a:r>
            <a:r>
              <a:rPr lang="en-US" dirty="0">
                <a:latin typeface="Calibri" panose="020F0502020204030204" pitchFamily="34" charset="0"/>
              </a:rPr>
              <a:t> root of the probability of the test set.</a:t>
            </a:r>
            <a:endParaRPr lang="en-US" dirty="0">
              <a:latin typeface="Calibri" panose="020F050202020403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fld>
            <a:endParaRPr lang="en-US"/>
          </a:p>
        </p:txBody>
      </p:sp>
      <p:sp>
        <p:nvSpPr>
          <p:cNvPr id="138243" name="Rectangle 2"/>
          <p:cNvSpPr>
            <a:spLocks noGrp="1" noRot="1" noChangeAspect="1" noChangeArrowheads="1"/>
          </p:cNvSpPr>
          <p:nvPr>
            <p:ph type="sldImg"/>
          </p:nvPr>
        </p:nvSpPr>
        <p:spPr>
          <a:solidFill>
            <a:srgbClr val="FFFFFF"/>
          </a:solidFill>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Notice that I slipped something in there.  Perplexity </a:t>
            </a:r>
            <a:r>
              <a:rPr lang="en-US" dirty="0" err="1"/>
              <a:t>isjust</a:t>
            </a:r>
            <a:r>
              <a:rPr lang="en-US" dirty="0"/>
              <a:t> just the probability of the test set normalized by the number of words.  It's the inverse probability.  There is this little minus-sign here, or a 1/x here.  This inverse turns out to come from part of the original definition of perplexity from the idea of cross-entropy rate in information theory. We won't go into that here, but you can look at it in the textbook).  We'll just say that because of that inverse, minimizing perplexity is the same as maximizing probability. So the better LM has a higher probability but a lower perplexity on the test set.</a:t>
            </a:r>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fld>
            <a:endParaRPr lang="en-US"/>
          </a:p>
        </p:txBody>
      </p:sp>
      <p:sp>
        <p:nvSpPr>
          <p:cNvPr id="138243" name="Rectangle 2"/>
          <p:cNvSpPr>
            <a:spLocks noGrp="1" noRot="1" noChangeAspect="1" noChangeArrowheads="1"/>
          </p:cNvSpPr>
          <p:nvPr>
            <p:ph type="sldImg"/>
          </p:nvPr>
        </p:nvSpPr>
        <p:spPr>
          <a:solidFill>
            <a:srgbClr val="FFFFFF"/>
          </a:solidFill>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Let's see perplexity with n-gram language models.  We can use the chain rule to turn the probability of the entire test set into N separate probabilities.  Now we can make the n-gram assumption, such as the bigram simplification, to help us compute each of these individual probabilities.</a:t>
            </a:r>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fld>
            <a:endParaRPr lang="en-US"/>
          </a:p>
        </p:txBody>
      </p:sp>
      <p:sp>
        <p:nvSpPr>
          <p:cNvPr id="138243" name="Rectangle 2"/>
          <p:cNvSpPr>
            <a:spLocks noGrp="1" noRot="1" noChangeAspect="1" noChangeArrowheads="1"/>
          </p:cNvSpPr>
          <p:nvPr>
            <p:ph type="sldImg"/>
          </p:nvPr>
        </p:nvSpPr>
        <p:spPr>
          <a:solidFill>
            <a:srgbClr val="FFFFFF"/>
          </a:solidFill>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marL="0" marR="0" lvl="0" indent="0" algn="l" defTabSz="914400" rtl="0" eaLnBrk="1" fontAlgn="base" latinLnBrk="0" hangingPunct="1">
              <a:lnSpc>
                <a:spcPct val="100000"/>
              </a:lnSpc>
              <a:spcBef>
                <a:spcPct val="30000"/>
              </a:spcBef>
              <a:spcAft>
                <a:spcPct val="0"/>
              </a:spcAft>
              <a:buClrTx/>
              <a:buSzTx/>
              <a:buFontTx/>
              <a:buNone/>
              <a:defRPr/>
            </a:pPr>
            <a:r>
              <a:rPr lang="en-US" dirty="0"/>
              <a:t>Finally, perplexity turns out to also correspond to the </a:t>
            </a:r>
            <a:r>
              <a:rPr lang="en-US" dirty="0" err="1"/>
              <a:t>weigthed</a:t>
            </a:r>
            <a:r>
              <a:rPr lang="en-US" dirty="0"/>
              <a:t> average branching factor of a language. The </a:t>
            </a:r>
            <a:r>
              <a:rPr lang="en-US" sz="1200" b="1" dirty="0">
                <a:effectLst/>
                <a:latin typeface="Calibri" panose="020F0502020204030204" pitchFamily="34" charset="0"/>
                <a:cs typeface="Calibri" panose="020F0502020204030204" pitchFamily="34" charset="0"/>
              </a:rPr>
              <a:t>Branching factor of a language is the</a:t>
            </a:r>
            <a:r>
              <a:rPr lang="en-US" sz="1200" dirty="0">
                <a:effectLst/>
                <a:latin typeface="Calibri" panose="020F0502020204030204" pitchFamily="34" charset="0"/>
                <a:cs typeface="Calibri" panose="020F0502020204030204" pitchFamily="34" charset="0"/>
              </a:rPr>
              <a:t> number of possible next words that can follow any word.</a:t>
            </a:r>
            <a:endParaRPr lang="en-US" sz="1200" dirty="0">
              <a:effectLst/>
              <a:latin typeface="Calibri" panose="020F0502020204030204" pitchFamily="34" charset="0"/>
              <a:cs typeface="Calibri" panose="020F0502020204030204" pitchFamily="34" charset="0"/>
            </a:endParaRPr>
          </a:p>
          <a:p>
            <a:pPr eaLnBrk="1" hangingPunct="1"/>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C073864A-ADC2-1B43-A5CC-41DA2E2D0DBB}" type="slidenum">
              <a:rPr lang="en-US"/>
            </a:fld>
            <a:endParaRPr lang="en-US"/>
          </a:p>
        </p:txBody>
      </p:sp>
      <p:sp>
        <p:nvSpPr>
          <p:cNvPr id="144387" name="Rectangle 2"/>
          <p:cNvSpPr>
            <a:spLocks noGrp="1" noRot="1" noChangeAspect="1" noChangeArrowheads="1" noTextEdit="1"/>
          </p:cNvSpPr>
          <p:nvPr>
            <p:ph type="sldImg"/>
          </p:nvPr>
        </p:nvSpPr>
        <p:spPr/>
      </p:sp>
      <p:sp>
        <p:nvSpPr>
          <p:cNvPr id="144388" name="Rectangle 3"/>
          <p:cNvSpPr>
            <a:spLocks noGrp="1" noChangeArrowheads="1"/>
          </p:cNvSpPr>
          <p:nvPr>
            <p:ph type="body" idx="1"/>
          </p:nvPr>
        </p:nvSpPr>
        <p:spPr>
          <a:noFill/>
        </p:spPr>
        <p:txBody>
          <a:bodyPr/>
          <a:lstStyle/>
          <a:p>
            <a:pPr eaLnBrk="1" hangingPunct="1"/>
            <a:r>
              <a:rPr lang="en-US" dirty="0"/>
              <a:t>So if we hold the test set constant, the better, more predictive the language model, the lower the perplexity will be.  Here we can see this with some text from the US Wall Street Journal newspaper text corpus. A unigram LM has a perplexity of 962, a bigram of 170, and a trigram of 109.  The better the model, the higher the probability it assigns to the test set, and since perplexity goes inversely with probability,  lower the perplexity.</a:t>
            </a:r>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Lucida Sans" panose="020B0602030504020204" charset="0"/>
                <a:ea typeface="MS PGothic" panose="020B0600070205080204" charset="-128"/>
              </a:defRPr>
            </a:lvl2pPr>
            <a:lvl3pPr eaLnBrk="0" hangingPunct="0">
              <a:defRPr sz="2400">
                <a:solidFill>
                  <a:schemeClr val="tx1"/>
                </a:solidFill>
                <a:latin typeface="Lucida Sans" panose="020B0602030504020204" charset="0"/>
                <a:ea typeface="MS PGothic" panose="020B0600070205080204" charset="-128"/>
              </a:defRPr>
            </a:lvl3pPr>
            <a:lvl4pPr eaLnBrk="0" hangingPunct="0">
              <a:defRPr sz="2400">
                <a:solidFill>
                  <a:schemeClr val="tx1"/>
                </a:solidFill>
                <a:latin typeface="Lucida Sans" panose="020B0602030504020204" charset="0"/>
                <a:ea typeface="MS PGothic" panose="020B0600070205080204" charset="-128"/>
              </a:defRPr>
            </a:lvl4pPr>
            <a:lvl5pPr eaLnBrk="0" hangingPunct="0">
              <a:defRPr sz="2400">
                <a:solidFill>
                  <a:schemeClr val="tx1"/>
                </a:solidFill>
                <a:latin typeface="Lucida Sans" panose="020B0602030504020204" charset="0"/>
                <a:ea typeface="MS PGothic" panose="020B0600070205080204" charset="-128"/>
              </a:defRPr>
            </a:lvl5pPr>
            <a:lvl6pPr marL="4572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9144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1371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18288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fld id="{E69DF897-5E92-F241-9A21-E64EA536231D}" type="slidenum">
              <a:rPr lang="en-US" sz="1200"/>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p:spPr>
      </p:sp>
      <p:sp>
        <p:nvSpPr>
          <p:cNvPr id="17412" name="Rectangle 3"/>
          <p:cNvSpPr>
            <a:spLocks noGrp="1" noChangeArrowheads="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solidFill>
                  <a:srgbClr val="000000"/>
                </a:solidFill>
                <a:effectLst/>
                <a:latin typeface="Monaco" pitchFamily="2" charset="77"/>
              </a:rPr>
              <a:t>You now have seen the perplexity metric  which is central to language modeling, since we use it to evaluate LMs from n-grams to the most powerful neural large language models.  And you've learned the concepts of training, dev, and test sets that we'll use for every supervised machine learning NLP algorithm.</a:t>
            </a:r>
            <a:endParaRPr lang="en-US" dirty="0">
              <a:solidFill>
                <a:srgbClr val="000000"/>
              </a:solidFill>
              <a:effectLst/>
              <a:latin typeface="Monaco" pitchFamily="2" charset="77"/>
            </a:endParaRPr>
          </a:p>
          <a:p>
            <a:endParaRPr lang="en-US" dirty="0">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92223D22-0F96-2447-8062-54A2324D8AD1}"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66563" name="Rectangle 2"/>
          <p:cNvSpPr>
            <a:spLocks noGrp="1" noRot="1" noChangeAspect="1" noChangeArrowheads="1" noTextEdit="1"/>
          </p:cNvSpPr>
          <p:nvPr>
            <p:ph type="sldImg"/>
          </p:nvPr>
        </p:nvSpPr>
        <p:spPr/>
      </p:sp>
      <p:sp>
        <p:nvSpPr>
          <p:cNvPr id="66564"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Lucida Sans" panose="020B0602030504020204" charset="0"/>
                <a:ea typeface="MS PGothic" panose="020B0600070205080204" charset="-128"/>
              </a:defRPr>
            </a:lvl2pPr>
            <a:lvl3pPr eaLnBrk="0" hangingPunct="0">
              <a:defRPr sz="2400">
                <a:solidFill>
                  <a:schemeClr val="tx1"/>
                </a:solidFill>
                <a:latin typeface="Lucida Sans" panose="020B0602030504020204" charset="0"/>
                <a:ea typeface="MS PGothic" panose="020B0600070205080204" charset="-128"/>
              </a:defRPr>
            </a:lvl3pPr>
            <a:lvl4pPr eaLnBrk="0" hangingPunct="0">
              <a:defRPr sz="2400">
                <a:solidFill>
                  <a:schemeClr val="tx1"/>
                </a:solidFill>
                <a:latin typeface="Lucida Sans" panose="020B0602030504020204" charset="0"/>
                <a:ea typeface="MS PGothic" panose="020B0600070205080204" charset="-128"/>
              </a:defRPr>
            </a:lvl4pPr>
            <a:lvl5pPr eaLnBrk="0" hangingPunct="0">
              <a:defRPr sz="2400">
                <a:solidFill>
                  <a:schemeClr val="tx1"/>
                </a:solidFill>
                <a:latin typeface="Lucida Sans" panose="020B0602030504020204" charset="0"/>
                <a:ea typeface="MS PGothic" panose="020B0600070205080204" charset="-128"/>
              </a:defRPr>
            </a:lvl5pPr>
            <a:lvl6pPr marL="4572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9144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1371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18288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fld id="{E69DF897-5E92-F241-9A21-E64EA536231D}" type="slidenum">
              <a:rPr lang="en-US" sz="1200"/>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p:spPr>
      </p:sp>
      <p:sp>
        <p:nvSpPr>
          <p:cNvPr id="17412" name="Rectangle 3"/>
          <p:cNvSpPr>
            <a:spLocks noGrp="1" noChangeArrowheads="1"/>
          </p:cNvSpPr>
          <p:nvPr>
            <p:ph type="body" idx="1"/>
          </p:nvPr>
        </p:nvSpPr>
        <p:spPr>
          <a:noFill/>
        </p:spPr>
        <p:txBody>
          <a:bodyPr/>
          <a:lstStyle/>
          <a:p>
            <a:r>
              <a:rPr lang="en-US" dirty="0">
                <a:latin typeface="Arial" panose="020B0604020202020204" pitchFamily="34" charset="0"/>
                <a:ea typeface="MS PGothic" panose="020B0600070205080204" charset="-128"/>
                <a:cs typeface="MS PGothic" panose="020B0600070205080204" charset="-128"/>
              </a:rPr>
              <a:t>In this lecture we introduce the idea of sampling from a language model: generating sentences according to their probabilities, and see how this allows us to talk about how well the language model generalizes (or doesn't) from its training data.</a:t>
            </a:r>
            <a:endParaRPr lang="en-US" dirty="0">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800" dirty="0">
                <a:effectLst/>
                <a:latin typeface="NimbusRomNo9L"/>
              </a:rPr>
              <a:t>One important way to visualize what kind of knowledge a language model embodies is to sample from it. </a:t>
            </a:r>
            <a:r>
              <a:rPr lang="en-US" sz="1800" b="0" dirty="0">
                <a:effectLst/>
                <a:latin typeface="NimbusRomNo9L"/>
              </a:rPr>
              <a:t>Sampling </a:t>
            </a:r>
            <a:r>
              <a:rPr lang="en-US" sz="1800" dirty="0">
                <a:effectLst/>
                <a:latin typeface="NimbusRomNo9L"/>
              </a:rPr>
              <a:t>from a distribution means to choose random points according to their likelihood. Sampling from a language model means to generate sentence according to their likelihoods as defined by the model. Thus we are more likely to generate sentences that the model thinks have a high probability and less likely to generate sentences that the model thinks have a low probability.  Here are some sentences generated by Claude Shannon in 1948 from a unigram and a bigram model.  You can see that the unigram model is just word salad, but the bigram model, while still pretty random, it starting to look a bit more coherent in its sequences, at least locally.</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Shannon sampled those words in 1948, although describing the process for letters rather than words. How could we implement the same process computationally given an n-gram language model?</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800" dirty="0">
                <a:effectLst/>
                <a:latin typeface="NimbusRomNo9L"/>
              </a:rPr>
              <a:t>It’s simplest to visualize how this works for the unigram case. Imagine all the words of the English language covering the probability space between 0 and 1, each word covering an interval proportional to its frequency. We choose a random value between 0 and 1, find that point on the probability line, and print the word whose interval includes this chosen value.  So let's suppose we choose a random number, it's 0.12, we look on our number line, and that's the word "to", so we generate "to" as the next word. We continue choosing random numbers and generating words until we randomly generate the end-of-sentence token.</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74D3ED4E-DB9F-744D-9849-EACE796ACD8F}" type="slidenum">
              <a:rPr lang="en-US"/>
            </a:fld>
            <a:endParaRPr lang="en-US"/>
          </a:p>
        </p:txBody>
      </p:sp>
      <p:sp>
        <p:nvSpPr>
          <p:cNvPr id="97283" name="Rectangle 2"/>
          <p:cNvSpPr>
            <a:spLocks noGrp="1" noRot="1" noChangeAspect="1" noChangeArrowheads="1" noTextEdit="1"/>
          </p:cNvSpPr>
          <p:nvPr>
            <p:ph type="sldImg"/>
          </p:nvPr>
        </p:nvSpPr>
        <p:spPr/>
      </p:sp>
      <p:sp>
        <p:nvSpPr>
          <p:cNvPr id="97284" name="Rectangle 3"/>
          <p:cNvSpPr>
            <a:spLocks noGrp="1" noChangeArrowheads="1"/>
          </p:cNvSpPr>
          <p:nvPr>
            <p:ph type="body" idx="1"/>
          </p:nvPr>
        </p:nvSpPr>
        <p:spPr>
          <a:noFill/>
        </p:spPr>
        <p:txBody>
          <a:bodyPr/>
          <a:lstStyle/>
          <a:p>
            <a:pPr eaLnBrk="1" hangingPunct="1"/>
            <a:r>
              <a:rPr lang="en-US" dirty="0"/>
              <a:t>We can extend this idea to n-grams.  For example for the bigram case, we first choose a random bigram whose first token is the start-of-sentence token, according to its probability</a:t>
            </a:r>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other, more sophisticated sampling algorithms, that we'll discuss when we get to neural language model decoding, methods like temperature or top-k sampling.  They are mainly used to avoid generating really really rare words.</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CAE80086-1B83-2040-8086-B47A972B7777}" type="slidenum">
              <a:rPr lang="en-US"/>
            </a:fld>
            <a:endParaRPr lang="en-US"/>
          </a:p>
        </p:txBody>
      </p:sp>
      <p:sp>
        <p:nvSpPr>
          <p:cNvPr id="99331" name="Rectangle 2"/>
          <p:cNvSpPr>
            <a:spLocks noGrp="1" noRot="1" noChangeAspect="1" noChangeArrowheads="1" noTextEdit="1"/>
          </p:cNvSpPr>
          <p:nvPr>
            <p:ph type="sldImg"/>
          </p:nvPr>
        </p:nvSpPr>
        <p:spPr/>
      </p:sp>
      <p:sp>
        <p:nvSpPr>
          <p:cNvPr id="99332" name="Rectangle 3"/>
          <p:cNvSpPr>
            <a:spLocks noGrp="1" noChangeArrowheads="1"/>
          </p:cNvSpPr>
          <p:nvPr>
            <p:ph type="body" idx="1"/>
          </p:nvPr>
        </p:nvSpPr>
        <p:spPr>
          <a:noFill/>
        </p:spPr>
        <p:txBody>
          <a:bodyPr/>
          <a:lstStyle/>
          <a:p>
            <a:pPr marL="0" marR="0" lvl="0" indent="0" algn="l" defTabSz="914400" rtl="0" eaLnBrk="1" fontAlgn="base" latinLnBrk="0" hangingPunct="1">
              <a:lnSpc>
                <a:spcPct val="100000"/>
              </a:lnSpc>
              <a:spcBef>
                <a:spcPct val="30000"/>
              </a:spcBef>
              <a:spcAft>
                <a:spcPct val="0"/>
              </a:spcAft>
              <a:buClrTx/>
              <a:buSzTx/>
              <a:buFontTx/>
              <a:buNone/>
              <a:defRPr/>
            </a:pPr>
            <a:r>
              <a:rPr lang="en-US" dirty="0"/>
              <a:t>This figure shows some </a:t>
            </a:r>
            <a:r>
              <a:rPr lang="en-US" sz="1800" dirty="0">
                <a:effectLst/>
                <a:latin typeface="NimbusRomNo9L"/>
              </a:rPr>
              <a:t>random sentences generated from unigram, bigram, trigram, and 4- gram models trained on the works of William Shakespeare.</a:t>
            </a:r>
            <a:endParaRPr lang="en-US" sz="1800" dirty="0">
              <a:effectLst/>
              <a:latin typeface="NimbusRomNo9L"/>
            </a:endParaRPr>
          </a:p>
          <a:p>
            <a:pPr marL="0" marR="0" lvl="0" indent="0" algn="l" defTabSz="914400" rtl="0" eaLnBrk="1" fontAlgn="base" latinLnBrk="0" hangingPunct="1">
              <a:lnSpc>
                <a:spcPct val="100000"/>
              </a:lnSpc>
              <a:spcBef>
                <a:spcPct val="30000"/>
              </a:spcBef>
              <a:spcAft>
                <a:spcPct val="0"/>
              </a:spcAft>
              <a:buClrTx/>
              <a:buSzTx/>
              <a:buFontTx/>
              <a:buNone/>
              <a:defRPr/>
            </a:pPr>
            <a:endParaRPr lang="en-US" sz="1800" dirty="0">
              <a:effectLst/>
              <a:latin typeface="NimbusRomNo9L"/>
            </a:endParaRPr>
          </a:p>
          <a:p>
            <a:pPr marL="0" marR="0" lvl="0" indent="0" algn="l" defTabSz="914400" rtl="0" eaLnBrk="1" fontAlgn="base" latinLnBrk="0" hangingPunct="1">
              <a:lnSpc>
                <a:spcPct val="100000"/>
              </a:lnSpc>
              <a:spcBef>
                <a:spcPct val="30000"/>
              </a:spcBef>
              <a:spcAft>
                <a:spcPct val="0"/>
              </a:spcAft>
              <a:buClrTx/>
              <a:buSzTx/>
              <a:buFontTx/>
              <a:buNone/>
              <a:defRPr/>
            </a:pPr>
            <a:r>
              <a:rPr lang="en-US" sz="1800" dirty="0">
                <a:effectLst/>
                <a:latin typeface="NimbusRomNo9L"/>
              </a:rPr>
              <a:t>The longer the context, the more coherent the sentences. In these unigram sentences, there's no coherent relation between words. The bigram sentences have some local word-to-word coherence, and sensible punctuation. The 3 and 4-gram sentences are beginning to look a lot like Shakespeare. In fact, they look a little too much like Shakespeare. The words </a:t>
            </a:r>
            <a:r>
              <a:rPr lang="en-US" sz="1800" i="1" dirty="0">
                <a:effectLst/>
                <a:latin typeface="NimbusRomNo9L"/>
              </a:rPr>
              <a:t>It cannot be but so </a:t>
            </a:r>
            <a:r>
              <a:rPr lang="en-US" sz="1800" dirty="0">
                <a:effectLst/>
                <a:latin typeface="NimbusRomNo9L"/>
              </a:rPr>
              <a:t>are directly from </a:t>
            </a:r>
            <a:r>
              <a:rPr lang="en-US" sz="1800" i="1" dirty="0">
                <a:effectLst/>
                <a:latin typeface="NimbusRomNo9L"/>
              </a:rPr>
              <a:t>King John</a:t>
            </a:r>
            <a:r>
              <a:rPr lang="en-US" sz="1800" dirty="0">
                <a:effectLst/>
                <a:latin typeface="NimbusRomNo9L"/>
              </a:rPr>
              <a:t>. </a:t>
            </a:r>
            <a:endParaRPr lang="en-US" sz="2800" dirty="0"/>
          </a:p>
          <a:p>
            <a:pPr marL="0" marR="0" lvl="0" indent="0" algn="l" defTabSz="914400" rtl="0" eaLnBrk="1" fontAlgn="base" latinLnBrk="0" hangingPunct="1">
              <a:lnSpc>
                <a:spcPct val="100000"/>
              </a:lnSpc>
              <a:spcBef>
                <a:spcPct val="30000"/>
              </a:spcBef>
              <a:spcAft>
                <a:spcPct val="0"/>
              </a:spcAft>
              <a:buClrTx/>
              <a:buSzTx/>
              <a:buFontTx/>
              <a:buNone/>
              <a:defRPr/>
            </a:pPr>
            <a:r>
              <a:rPr lang="en-US" sz="1800" dirty="0">
                <a:effectLst/>
                <a:latin typeface="NimbusRomNo9L"/>
              </a:rPr>
              <a:t> </a:t>
            </a:r>
            <a:endParaRPr lang="en-US" dirty="0"/>
          </a:p>
          <a:p>
            <a:pPr eaLnBrk="1" hangingPunct="1"/>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C80D5628-1D87-E04A-B86B-0EF3EEC2AD53}" type="slidenum">
              <a:rPr lang="en-US"/>
            </a:fld>
            <a:endParaRPr lang="en-US"/>
          </a:p>
        </p:txBody>
      </p:sp>
      <p:sp>
        <p:nvSpPr>
          <p:cNvPr id="101379" name="Rectangle 2"/>
          <p:cNvSpPr>
            <a:spLocks noGrp="1" noRot="1" noChangeAspect="1" noChangeArrowheads="1" noTextEdit="1"/>
          </p:cNvSpPr>
          <p:nvPr>
            <p:ph type="sldImg"/>
          </p:nvPr>
        </p:nvSpPr>
        <p:spPr/>
      </p:sp>
      <p:sp>
        <p:nvSpPr>
          <p:cNvPr id="101380" name="Rectangle 3"/>
          <p:cNvSpPr>
            <a:spLocks noGrp="1" noChangeArrowheads="1"/>
          </p:cNvSpPr>
          <p:nvPr>
            <p:ph type="body" idx="1"/>
          </p:nvPr>
        </p:nvSpPr>
        <p:spPr>
          <a:noFill/>
        </p:spPr>
        <p:txBody>
          <a:bodyPr/>
          <a:lstStyle/>
          <a:p>
            <a:pPr marL="0" marR="0" lvl="0" indent="0" algn="l" defTabSz="914400" rtl="0" eaLnBrk="1" fontAlgn="base" latinLnBrk="0" hangingPunct="1">
              <a:lnSpc>
                <a:spcPct val="100000"/>
              </a:lnSpc>
              <a:spcBef>
                <a:spcPct val="30000"/>
              </a:spcBef>
              <a:spcAft>
                <a:spcPct val="0"/>
              </a:spcAft>
              <a:buClrTx/>
              <a:buSzTx/>
              <a:buFontTx/>
              <a:buNone/>
              <a:defRPr/>
            </a:pPr>
            <a:r>
              <a:rPr lang="en-US" sz="1200" i="0" dirty="0">
                <a:effectLst/>
                <a:latin typeface="NimbusRomNo9L"/>
              </a:rPr>
              <a:t>Just choosing one author, Shakespeare, makes for a pretty small corpus; under a million words from a vocabulary of 29,000 words.  The vocab 29,000 squared is somewhat under a billion.  So that means there are a billion possible bigrams whose counts have to come from only a million word corpus, and 10^17 possible 4-grams.  So when training on any corpus, the vast majority of all the n-gram counts will be zero!</a:t>
            </a:r>
            <a:endParaRPr lang="en-US" sz="2800" i="0" dirty="0"/>
          </a:p>
          <a:p>
            <a:pPr eaLnBrk="1" hangingPunct="1"/>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429AE968-BC95-3747-90B0-3E8B9B166255}" type="slidenum">
              <a:rPr lang="en-US"/>
            </a:fld>
            <a:endParaRPr lang="en-US"/>
          </a:p>
        </p:txBody>
      </p:sp>
      <p:sp>
        <p:nvSpPr>
          <p:cNvPr id="103427" name="Rectangle 2"/>
          <p:cNvSpPr>
            <a:spLocks noGrp="1" noRot="1" noChangeAspect="1" noChangeArrowheads="1" noTextEdit="1"/>
          </p:cNvSpPr>
          <p:nvPr>
            <p:ph type="sldImg"/>
          </p:nvPr>
        </p:nvSpPr>
        <p:spPr/>
      </p:sp>
      <p:sp>
        <p:nvSpPr>
          <p:cNvPr id="103428" name="Rectangle 3"/>
          <p:cNvSpPr>
            <a:spLocks noGrp="1" noChangeArrowheads="1"/>
          </p:cNvSpPr>
          <p:nvPr>
            <p:ph type="body" idx="1"/>
          </p:nvPr>
        </p:nvSpPr>
        <p:spPr>
          <a:noFill/>
        </p:spPr>
        <p:txBody>
          <a:bodyPr/>
          <a:lstStyle/>
          <a:p>
            <a:pPr marL="0" marR="0" lvl="0" indent="0" algn="l" defTabSz="914400" rtl="0" eaLnBrk="1" fontAlgn="base" latinLnBrk="0" hangingPunct="1">
              <a:lnSpc>
                <a:spcPct val="100000"/>
              </a:lnSpc>
              <a:spcBef>
                <a:spcPct val="30000"/>
              </a:spcBef>
              <a:spcAft>
                <a:spcPct val="0"/>
              </a:spcAft>
              <a:buClrTx/>
              <a:buSzTx/>
              <a:buFontTx/>
              <a:buNone/>
              <a:defRPr/>
            </a:pPr>
            <a:r>
              <a:rPr lang="en-US" sz="1800" dirty="0">
                <a:effectLst/>
                <a:latin typeface="NimbusRomNo9L"/>
              </a:rPr>
              <a:t>To get an idea of the dependence of a grammar on its training set, let’s look at an n-gram grammar trained on a completely different corpus: the </a:t>
            </a:r>
            <a:r>
              <a:rPr lang="en-US" sz="1800" i="1" dirty="0">
                <a:effectLst/>
                <a:latin typeface="NimbusRomNo9L"/>
              </a:rPr>
              <a:t>Wall Street Journal </a:t>
            </a:r>
            <a:r>
              <a:rPr lang="en-US" sz="1800" dirty="0">
                <a:effectLst/>
                <a:latin typeface="NimbusRomNo9L"/>
              </a:rPr>
              <a:t>(WSJ) newspaper. Shakespeare and the </a:t>
            </a:r>
            <a:r>
              <a:rPr lang="en-US" sz="1800" i="1" dirty="0">
                <a:effectLst/>
                <a:latin typeface="NimbusRomNo9L"/>
              </a:rPr>
              <a:t>Wall Street Journal </a:t>
            </a:r>
            <a:r>
              <a:rPr lang="en-US" sz="1800" dirty="0">
                <a:effectLst/>
                <a:latin typeface="NimbusRomNo9L"/>
              </a:rPr>
              <a:t>are both English, so we might expect some overlap between our n-grams. There is no overlap even in small phrases, let alone entire sentences. Statistical models are use- less as predictors when the training sets and the test sets are as different as Shakespeare and WSJ. </a:t>
            </a:r>
            <a:endParaRPr lang="en-US" sz="4000" dirty="0"/>
          </a:p>
          <a:p>
            <a:pPr marL="0" marR="0" lvl="0" indent="0" algn="l" defTabSz="914400" rtl="0" eaLnBrk="1" fontAlgn="base" latinLnBrk="0" hangingPunct="1">
              <a:lnSpc>
                <a:spcPct val="100000"/>
              </a:lnSpc>
              <a:spcBef>
                <a:spcPct val="30000"/>
              </a:spcBef>
              <a:spcAft>
                <a:spcPct val="0"/>
              </a:spcAft>
              <a:buClrTx/>
              <a:buSzTx/>
              <a:buFontTx/>
              <a:buNone/>
              <a:defRPr/>
            </a:pPr>
            <a:endParaRPr lang="en-US" sz="2800" dirty="0"/>
          </a:p>
          <a:p>
            <a:pPr marL="0" marR="0" lvl="0" indent="0" algn="l" defTabSz="914400" rtl="0" eaLnBrk="1" fontAlgn="base" latinLnBrk="0" hangingPunct="1">
              <a:lnSpc>
                <a:spcPct val="100000"/>
              </a:lnSpc>
              <a:spcBef>
                <a:spcPct val="30000"/>
              </a:spcBef>
              <a:spcAft>
                <a:spcPct val="0"/>
              </a:spcAft>
              <a:buClrTx/>
              <a:buSzTx/>
              <a:buFontTx/>
              <a:buNone/>
              <a:defRPr/>
            </a:pPr>
            <a:endParaRPr lang="en-US" dirty="0"/>
          </a:p>
          <a:p>
            <a:pPr eaLnBrk="1" hangingPunct="1"/>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just to make this absolutely clear, look at these 3 sentences.  It should be very clear which one is sampled from the WSJ, which from Shakespeare, and which from Jane Austen.</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AAAF750-AC54-8649-86DE-2549480B55BA}"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68611" name="Rectangle 2"/>
          <p:cNvSpPr>
            <a:spLocks noGrp="1" noRot="1" noChangeAspect="1" noChangeArrowheads="1"/>
          </p:cNvSpPr>
          <p:nvPr>
            <p:ph type="sldImg"/>
          </p:nvPr>
        </p:nvSpPr>
        <p:spPr>
          <a:solidFill>
            <a:srgbClr val="FFFFFF"/>
          </a:solidFill>
        </p:spPr>
      </p:sp>
      <p:sp>
        <p:nvSpPr>
          <p:cNvPr id="686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800" dirty="0">
                <a:effectLst/>
                <a:latin typeface="NimbusRomNo9L"/>
              </a:rPr>
              <a:t>To deal with this problem we should always use a training corpus that has a similar </a:t>
            </a:r>
            <a:r>
              <a:rPr lang="en-US" sz="1800" b="0" dirty="0">
                <a:effectLst/>
                <a:latin typeface="NimbusRomNo9L"/>
              </a:rPr>
              <a:t>genre </a:t>
            </a:r>
            <a:r>
              <a:rPr lang="en-US" sz="1800" dirty="0">
                <a:effectLst/>
                <a:latin typeface="NimbusRomNo9L"/>
              </a:rPr>
              <a:t>to whatever task we are trying to accomplish. To build a language model for translating legal documents, we need a training corpus of legal documents. To build a language model for a question-answering system, we need a training corpus of questions. It is equally important to get training data in the appropriate </a:t>
            </a:r>
            <a:r>
              <a:rPr lang="en-US" sz="1800" b="0" dirty="0">
                <a:effectLst/>
                <a:latin typeface="NimbusRomNo9L"/>
              </a:rPr>
              <a:t>dialect </a:t>
            </a:r>
            <a:r>
              <a:rPr lang="en-US" sz="1800" dirty="0">
                <a:effectLst/>
                <a:latin typeface="NimbusRomNo9L"/>
              </a:rPr>
              <a:t>or </a:t>
            </a:r>
            <a:r>
              <a:rPr lang="en-US" sz="1800" b="0" dirty="0">
                <a:effectLst/>
                <a:latin typeface="NimbusRomNo9L"/>
              </a:rPr>
              <a:t>variety</a:t>
            </a:r>
            <a:r>
              <a:rPr lang="en-US" sz="1800" dirty="0">
                <a:effectLst/>
                <a:latin typeface="NimbusRomNo9L"/>
              </a:rPr>
              <a:t>, especially when processing social media posts or spoken transcripts. For example some tweets will use features of African American English (AAE)— the name for the many varieties of language used in African American communities. Such features can include words like </a:t>
            </a:r>
            <a:r>
              <a:rPr lang="en-US" sz="1800" i="1" dirty="0" err="1">
                <a:effectLst/>
                <a:latin typeface="NimbusRomNo9L"/>
              </a:rPr>
              <a:t>finna</a:t>
            </a:r>
            <a:r>
              <a:rPr lang="en-US" sz="1800" dirty="0">
                <a:effectLst/>
                <a:latin typeface="NimbusRomNo9L"/>
              </a:rPr>
              <a:t>—an auxiliary verb that marks immediate future tense.</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EF976AF8-D263-4B45-97F7-441DF3B68CF6}" type="slidenum">
              <a:rPr lang="en-US"/>
            </a:fld>
            <a:endParaRPr lang="en-US"/>
          </a:p>
        </p:txBody>
      </p:sp>
      <p:sp>
        <p:nvSpPr>
          <p:cNvPr id="105475" name="Rectangle 2"/>
          <p:cNvSpPr>
            <a:spLocks noGrp="1" noRot="1" noChangeAspect="1" noChangeArrowheads="1"/>
          </p:cNvSpPr>
          <p:nvPr>
            <p:ph type="sldImg"/>
          </p:nvPr>
        </p:nvSpPr>
        <p:spPr>
          <a:solidFill>
            <a:srgbClr val="FFFFFF"/>
          </a:solidFill>
        </p:spPr>
      </p:sp>
      <p:sp>
        <p:nvSpPr>
          <p:cNvPr id="105476" name="Rectangle 3"/>
          <p:cNvSpPr>
            <a:spLocks noGrp="1" noChangeArrowheads="1"/>
          </p:cNvSpPr>
          <p:nvPr>
            <p:ph type="body" idx="1"/>
          </p:nvPr>
        </p:nvSpPr>
        <p:spPr>
          <a:solidFill>
            <a:srgbClr val="FFFFFF"/>
          </a:solidFill>
          <a:ln>
            <a:solidFill>
              <a:srgbClr val="000000"/>
            </a:solidFill>
          </a:ln>
        </p:spPr>
        <p:txBody>
          <a:bodyPr/>
          <a:lstStyle/>
          <a:p>
            <a:pPr marL="0" marR="0" lvl="0" indent="0" algn="l" defTabSz="914400" rtl="0" eaLnBrk="1" fontAlgn="base" latinLnBrk="0" hangingPunct="1">
              <a:lnSpc>
                <a:spcPct val="100000"/>
              </a:lnSpc>
              <a:spcBef>
                <a:spcPct val="30000"/>
              </a:spcBef>
              <a:spcAft>
                <a:spcPct val="0"/>
              </a:spcAft>
              <a:buClrTx/>
              <a:buSzTx/>
              <a:buFontTx/>
              <a:buNone/>
              <a:defRPr/>
            </a:pPr>
            <a:r>
              <a:rPr lang="en-US" sz="1800" dirty="0">
                <a:effectLst/>
                <a:latin typeface="NimbusRomNo9L"/>
              </a:rPr>
              <a:t>In summary, n-grams only work well if the training set is chosen carefully to provide the right kind of language for the test setting. But matching genres and dialects is still not sufficient. Our models may still be subject to the problem of </a:t>
            </a:r>
            <a:r>
              <a:rPr lang="en-US" sz="1800" b="0" dirty="0">
                <a:effectLst/>
                <a:latin typeface="NimbusRomNo9L"/>
              </a:rPr>
              <a:t>sparsity! Even a good training set might simply be missing some n-grams that appear in the test set.  </a:t>
            </a:r>
            <a:endParaRPr lang="en-US" dirty="0"/>
          </a:p>
          <a:p>
            <a:pPr eaLnBrk="1" hangingPunct="1"/>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bwMode="auto">
          <a:noFill/>
        </p:spPr>
        <p:txBody>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eaLnBrk="1" hangingPunct="1"/>
            <a:fld id="{5D138486-EADF-6047-899A-01D4ECB9C2CD}" type="slidenum">
              <a:rPr lang="en-US" sz="1200">
                <a:latin typeface="Calibri" panose="020F0502020204030204" pitchFamily="34" charset="0"/>
              </a:rPr>
            </a:fld>
            <a:endParaRPr lang="en-US" sz="1200">
              <a:latin typeface="Calibri" panose="020F0502020204030204" pitchFamily="34" charset="0"/>
            </a:endParaRPr>
          </a:p>
        </p:txBody>
      </p:sp>
      <p:sp>
        <p:nvSpPr>
          <p:cNvPr id="65538" name="Rectangle 2"/>
          <p:cNvSpPr>
            <a:spLocks noGrp="1" noRot="1" noChangeAspect="1" noChangeArrowheads="1" noTextEdit="1"/>
          </p:cNvSpPr>
          <p:nvPr>
            <p:ph type="sldImg"/>
          </p:nvPr>
        </p:nvSpPr>
        <p:spPr bwMode="auto">
          <a:noFill/>
          <a:ln>
            <a:solidFill>
              <a:srgbClr val="000000"/>
            </a:solidFill>
            <a:miter lim="800000"/>
          </a:ln>
        </p:spPr>
      </p:sp>
      <p:sp>
        <p:nvSpPr>
          <p:cNvPr id="65539" name="Rectangle 3"/>
          <p:cNvSpPr>
            <a:spLocks noGrp="1" noChangeArrowheads="1"/>
          </p:cNvSpPr>
          <p:nvPr>
            <p:ph type="body" idx="1"/>
          </p:nvPr>
        </p:nvSpPr>
        <p:spPr bwMode="auto">
          <a:noFill/>
        </p:spPr>
        <p:txBody>
          <a:bodyPr/>
          <a:lstStyle/>
          <a:p>
            <a:pPr eaLnBrk="1" hangingPunct="1">
              <a:spcBef>
                <a:spcPct val="0"/>
              </a:spcBef>
            </a:pPr>
            <a:r>
              <a:rPr lang="en-US" dirty="0">
                <a:latin typeface="Calibri" panose="020F0502020204030204" pitchFamily="34" charset="0"/>
                <a:ea typeface="MS PGothic" panose="020B0600070205080204" charset="-128"/>
                <a:cs typeface="MS PGothic" panose="020B0600070205080204" charset="-128"/>
              </a:rPr>
              <a:t>For example, consider a training set that has the phrases "ate lunch", "ate dinner", "ate a", and "ate the", but happens not to have had the phrase "ate breakfast".  The P("</a:t>
            </a:r>
            <a:r>
              <a:rPr lang="en-US" dirty="0" err="1">
                <a:latin typeface="Calibri" panose="020F0502020204030204" pitchFamily="34" charset="0"/>
                <a:ea typeface="MS PGothic" panose="020B0600070205080204" charset="-128"/>
                <a:cs typeface="MS PGothic" panose="020B0600070205080204" charset="-128"/>
              </a:rPr>
              <a:t>breakfas|ate</a:t>
            </a:r>
            <a:r>
              <a:rPr lang="en-US" dirty="0">
                <a:latin typeface="Calibri" panose="020F0502020204030204" pitchFamily="34" charset="0"/>
                <a:ea typeface="MS PGothic" panose="020B0600070205080204" charset="-128"/>
                <a:cs typeface="MS PGothic" panose="020B0600070205080204" charset="-128"/>
              </a:rPr>
              <a:t>) in the test set  will be 0!</a:t>
            </a:r>
            <a:endParaRPr lang="en-US" dirty="0">
              <a:latin typeface="Calibri" panose="020F0502020204030204" pitchFamily="34" charset="0"/>
              <a:ea typeface="MS PGothic" panose="020B0600070205080204" charset="-128"/>
              <a:cs typeface="MS PGothic" panose="020B0600070205080204" charset="-128"/>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These </a:t>
            </a:r>
            <a:r>
              <a:rPr lang="en-US" sz="1800" b="0" dirty="0">
                <a:effectLst/>
                <a:latin typeface="NimbusRomNo9L"/>
              </a:rPr>
              <a:t>zeros </a:t>
            </a:r>
            <a:r>
              <a:rPr lang="en-US" sz="1800" dirty="0">
                <a:effectLst/>
                <a:latin typeface="NimbusRomNo9L"/>
              </a:rPr>
              <a:t>are a problem for two reasons. First, they mean we are underestimating the probability of all sorts of words that might occur, which will hurt the performance of any application we want to run on this data. </a:t>
            </a:r>
            <a:r>
              <a:rPr lang="en-US" sz="1200" dirty="0">
                <a:effectLst/>
                <a:latin typeface="Arial" panose="020B0604020202020204" pitchFamily="34" charset="0"/>
              </a:rPr>
              <a:t> </a:t>
            </a:r>
            <a:r>
              <a:rPr lang="en-US" sz="1800" dirty="0">
                <a:effectLst/>
                <a:latin typeface="NimbusRomNo9L"/>
              </a:rPr>
              <a:t>Second, if the probability of any word in the test set is 0, the entire probability of the test set is 0. And perplexity is based on the inverse probability of the  </a:t>
            </a:r>
            <a:r>
              <a:rPr lang="en-US" sz="1800" dirty="0" err="1">
                <a:effectLst/>
                <a:latin typeface="NimbusRomNo9L"/>
              </a:rPr>
              <a:t>est</a:t>
            </a:r>
            <a:r>
              <a:rPr lang="en-US" sz="1800" dirty="0">
                <a:effectLst/>
                <a:latin typeface="NimbusRomNo9L"/>
              </a:rPr>
              <a:t> set. Thus if some words have zero probability, we can’t compute perplexity at all, since we can’t divide by 0! The solution to this problem is called smoothing, and we'll see it in the next lecture!</a:t>
            </a:r>
            <a:endParaRPr lang="en-US" sz="4000"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sz="2800" dirty="0"/>
          </a:p>
          <a:p>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Lucida Sans" panose="020B0602030504020204" charset="0"/>
                <a:ea typeface="MS PGothic" panose="020B0600070205080204" charset="-128"/>
              </a:defRPr>
            </a:lvl2pPr>
            <a:lvl3pPr eaLnBrk="0" hangingPunct="0">
              <a:defRPr sz="2400">
                <a:solidFill>
                  <a:schemeClr val="tx1"/>
                </a:solidFill>
                <a:latin typeface="Lucida Sans" panose="020B0602030504020204" charset="0"/>
                <a:ea typeface="MS PGothic" panose="020B0600070205080204" charset="-128"/>
              </a:defRPr>
            </a:lvl3pPr>
            <a:lvl4pPr eaLnBrk="0" hangingPunct="0">
              <a:defRPr sz="2400">
                <a:solidFill>
                  <a:schemeClr val="tx1"/>
                </a:solidFill>
                <a:latin typeface="Lucida Sans" panose="020B0602030504020204" charset="0"/>
                <a:ea typeface="MS PGothic" panose="020B0600070205080204" charset="-128"/>
              </a:defRPr>
            </a:lvl4pPr>
            <a:lvl5pPr eaLnBrk="0" hangingPunct="0">
              <a:defRPr sz="2400">
                <a:solidFill>
                  <a:schemeClr val="tx1"/>
                </a:solidFill>
                <a:latin typeface="Lucida Sans" panose="020B0602030504020204" charset="0"/>
                <a:ea typeface="MS PGothic" panose="020B0600070205080204" charset="-128"/>
              </a:defRPr>
            </a:lvl5pPr>
            <a:lvl6pPr marL="4572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9144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1371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18288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fld id="{E69DF897-5E92-F241-9A21-E64EA536231D}" type="slidenum">
              <a:rPr lang="en-US" sz="1200"/>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p:spPr>
      </p:sp>
      <p:sp>
        <p:nvSpPr>
          <p:cNvPr id="17412" name="Rectangle 3"/>
          <p:cNvSpPr>
            <a:spLocks noGrp="1" noChangeArrowheads="1"/>
          </p:cNvSpPr>
          <p:nvPr>
            <p:ph type="body" idx="1"/>
          </p:nvPr>
        </p:nvSpPr>
        <p:spPr>
          <a:noFill/>
        </p:spPr>
        <p:txBody>
          <a:bodyPr/>
          <a:lstStyle/>
          <a:p>
            <a:r>
              <a:rPr lang="en-US" dirty="0">
                <a:latin typeface="Arial" panose="020B0604020202020204" pitchFamily="34" charset="0"/>
                <a:ea typeface="MS PGothic" panose="020B0600070205080204" charset="-128"/>
                <a:cs typeface="MS PGothic" panose="020B0600070205080204" charset="-128"/>
              </a:rPr>
              <a:t>In this lecture we've seen how to sample from a language model and how this allows us to talk about how well a language model generalizes (or doesn't) from its training data.</a:t>
            </a:r>
            <a:endParaRPr lang="en-US" dirty="0">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7411" name="Rectangle 2"/>
          <p:cNvSpPr>
            <a:spLocks noGrp="1" noRot="1" noChangeAspect="1" noChangeArrowheads="1" noTextEdit="1"/>
          </p:cNvSpPr>
          <p:nvPr>
            <p:ph type="sldImg"/>
          </p:nvPr>
        </p:nvSpPr>
        <p:spPr/>
      </p:sp>
      <p:sp>
        <p:nvSpPr>
          <p:cNvPr id="1741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bwMode="auto">
          <a:noFill/>
        </p:spPr>
        <p:txBody>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5D138486-EADF-6047-899A-01D4ECB9C2CD}" type="slidenum">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endParaRPr>
          </a:p>
        </p:txBody>
      </p:sp>
      <p:sp>
        <p:nvSpPr>
          <p:cNvPr id="65538" name="Rectangle 2"/>
          <p:cNvSpPr>
            <a:spLocks noGrp="1" noRot="1" noChangeAspect="1" noChangeArrowheads="1" noTextEdit="1"/>
          </p:cNvSpPr>
          <p:nvPr>
            <p:ph type="sldImg"/>
          </p:nvPr>
        </p:nvSpPr>
        <p:spPr bwMode="auto">
          <a:noFill/>
          <a:ln>
            <a:solidFill>
              <a:srgbClr val="000000"/>
            </a:solidFill>
            <a:miter lim="800000"/>
          </a:ln>
        </p:spPr>
      </p:sp>
      <p:sp>
        <p:nvSpPr>
          <p:cNvPr id="65539" name="Rectangle 3"/>
          <p:cNvSpPr>
            <a:spLocks noGrp="1" noChangeArrowheads="1"/>
          </p:cNvSpPr>
          <p:nvPr>
            <p:ph type="body" idx="1"/>
          </p:nvPr>
        </p:nvSpPr>
        <p:spPr bwMode="auto">
          <a:noFill/>
        </p:spPr>
        <p:txBody>
          <a:bodyPr/>
          <a:lstStyle/>
          <a:p>
            <a:pPr eaLnBrk="1" hangingPunct="1">
              <a:spcBef>
                <a:spcPct val="0"/>
              </a:spcBef>
            </a:pPr>
            <a:endParaRPr lang="en-US">
              <a:latin typeface="Calibri" panose="020F0502020204030204" pitchFamily="34" charset="0"/>
              <a:ea typeface="MS PGothic" panose="020B0600070205080204" charset="-128"/>
              <a:cs typeface="MS PGothic" panose="020B0600070205080204" charset="-128"/>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0714BF-B725-3A42-9963-355062504B2E}"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11619" name="Rectangle 2"/>
          <p:cNvSpPr>
            <a:spLocks noGrp="1" noRot="1" noChangeAspect="1" noChangeArrowheads="1"/>
          </p:cNvSpPr>
          <p:nvPr>
            <p:ph type="sldImg"/>
          </p:nvPr>
        </p:nvSpPr>
        <p:spPr>
          <a:solidFill>
            <a:srgbClr val="FFFFFF"/>
          </a:solidFill>
        </p:spPr>
      </p:sp>
      <p:sp>
        <p:nvSpPr>
          <p:cNvPr id="11162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F7CB46A-BDA9-BF4B-8B31-B0B558F3313A}"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84995" name="Rectangle 2"/>
          <p:cNvSpPr>
            <a:spLocks noGrp="1" noRot="1" noChangeAspect="1" noChangeArrowheads="1" noTextEdit="1"/>
          </p:cNvSpPr>
          <p:nvPr>
            <p:ph type="sldImg"/>
          </p:nvPr>
        </p:nvSpPr>
        <p:spPr/>
      </p:sp>
      <p:sp>
        <p:nvSpPr>
          <p:cNvPr id="84996"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bwMode="auto">
          <a:noFill/>
        </p:spPr>
        <p:txBody>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C281DC2A-315A-1A4F-89A0-2FADEFC62277}" type="slidenum">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endParaRPr>
          </a:p>
        </p:txBody>
      </p:sp>
      <p:sp>
        <p:nvSpPr>
          <p:cNvPr id="73730" name="Rectangle 2"/>
          <p:cNvSpPr>
            <a:spLocks noGrp="1" noRot="1" noChangeAspect="1" noChangeArrowheads="1"/>
          </p:cNvSpPr>
          <p:nvPr>
            <p:ph type="sldImg"/>
          </p:nvPr>
        </p:nvSpPr>
        <p:spPr bwMode="auto">
          <a:solidFill>
            <a:srgbClr val="FFFFFF"/>
          </a:solidFill>
          <a:ln>
            <a:solidFill>
              <a:srgbClr val="000000"/>
            </a:solidFill>
            <a:miter lim="800000"/>
          </a:ln>
        </p:spPr>
      </p:sp>
      <p:sp>
        <p:nvSpPr>
          <p:cNvPr id="73731" name="Rectangle 3"/>
          <p:cNvSpPr>
            <a:spLocks noGrp="1" noChangeArrowheads="1"/>
          </p:cNvSpPr>
          <p:nvPr>
            <p:ph type="body" idx="1"/>
          </p:nvPr>
        </p:nvSpPr>
        <p:spPr bwMode="auto">
          <a:solidFill>
            <a:srgbClr val="FFFFFF"/>
          </a:solidFill>
          <a:ln>
            <a:solidFill>
              <a:srgbClr val="000000"/>
            </a:solidFill>
            <a:miter lim="800000"/>
          </a:ln>
        </p:spPr>
        <p:txBody>
          <a:bodyPr/>
          <a:lstStyle/>
          <a:p>
            <a:pPr eaLnBrk="1" hangingPunct="1">
              <a:spcBef>
                <a:spcPct val="0"/>
              </a:spcBef>
            </a:pPr>
            <a:endParaRPr lang="en-US">
              <a:latin typeface="Calibri" panose="020F0502020204030204" pitchFamily="34" charset="0"/>
              <a:ea typeface="MS PGothic" panose="020B0600070205080204" charset="-128"/>
              <a:cs typeface="MS PGothic" panose="020B060007020508020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24D5933-64A4-6347-B6F5-7474C2DA1EC7}"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70659" name="Rectangle 2"/>
          <p:cNvSpPr>
            <a:spLocks noGrp="1" noRot="1" noChangeAspect="1" noChangeArrowheads="1"/>
          </p:cNvSpPr>
          <p:nvPr>
            <p:ph type="sldImg"/>
          </p:nvPr>
        </p:nvSpPr>
        <p:spPr>
          <a:solidFill>
            <a:srgbClr val="FFFFFF"/>
          </a:solidFill>
        </p:spPr>
      </p:sp>
      <p:sp>
        <p:nvSpPr>
          <p:cNvPr id="7066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bwMode="auto">
          <a:noFill/>
        </p:spPr>
        <p:txBody>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80DD158-683E-CA43-8AEA-0C7A6F3C7159}" type="slidenum">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endParaRPr>
          </a:p>
        </p:txBody>
      </p:sp>
      <p:sp>
        <p:nvSpPr>
          <p:cNvPr id="75778" name="Rectangle 2"/>
          <p:cNvSpPr>
            <a:spLocks noGrp="1" noRot="1" noChangeAspect="1" noChangeArrowheads="1"/>
          </p:cNvSpPr>
          <p:nvPr>
            <p:ph type="sldImg"/>
          </p:nvPr>
        </p:nvSpPr>
        <p:spPr bwMode="auto">
          <a:solidFill>
            <a:srgbClr val="FFFFFF"/>
          </a:solidFill>
          <a:ln>
            <a:solidFill>
              <a:srgbClr val="000000"/>
            </a:solidFill>
            <a:miter lim="800000"/>
          </a:ln>
        </p:spPr>
      </p:sp>
      <p:sp>
        <p:nvSpPr>
          <p:cNvPr id="75779" name="Rectangle 3"/>
          <p:cNvSpPr>
            <a:spLocks noGrp="1" noChangeArrowheads="1"/>
          </p:cNvSpPr>
          <p:nvPr>
            <p:ph type="body" idx="1"/>
          </p:nvPr>
        </p:nvSpPr>
        <p:spPr bwMode="auto">
          <a:solidFill>
            <a:srgbClr val="FFFFFF"/>
          </a:solidFill>
          <a:ln>
            <a:solidFill>
              <a:srgbClr val="000000"/>
            </a:solidFill>
            <a:miter lim="800000"/>
          </a:ln>
        </p:spPr>
        <p:txBody>
          <a:bodyPr/>
          <a:lstStyle/>
          <a:p>
            <a:pPr eaLnBrk="1" hangingPunct="1">
              <a:spcBef>
                <a:spcPct val="0"/>
              </a:spcBef>
            </a:pPr>
            <a:endParaRPr lang="en-US" dirty="0">
              <a:latin typeface="Calibri" panose="020F0502020204030204" pitchFamily="34" charset="0"/>
              <a:ea typeface="MS PGothic" panose="020B0600070205080204" charset="-128"/>
              <a:cs typeface="MS PGothic" panose="020B0600070205080204" charset="-128"/>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bwMode="auto">
          <a:noFill/>
        </p:spPr>
        <p:txBody>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C1C26481-6374-7A4A-85A2-FE0A76AD0611}" type="slidenum">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endParaRPr>
          </a:p>
        </p:txBody>
      </p:sp>
      <p:sp>
        <p:nvSpPr>
          <p:cNvPr id="77826" name="Rectangle 2"/>
          <p:cNvSpPr>
            <a:spLocks noGrp="1" noRot="1" noChangeAspect="1" noChangeArrowheads="1"/>
          </p:cNvSpPr>
          <p:nvPr>
            <p:ph type="sldImg"/>
          </p:nvPr>
        </p:nvSpPr>
        <p:spPr bwMode="auto">
          <a:solidFill>
            <a:srgbClr val="FFFFFF"/>
          </a:solidFill>
          <a:ln>
            <a:solidFill>
              <a:srgbClr val="000000"/>
            </a:solidFill>
            <a:miter lim="800000"/>
          </a:ln>
        </p:spPr>
      </p:sp>
      <p:sp>
        <p:nvSpPr>
          <p:cNvPr id="77827" name="Rectangle 3"/>
          <p:cNvSpPr>
            <a:spLocks noGrp="1" noChangeArrowheads="1"/>
          </p:cNvSpPr>
          <p:nvPr>
            <p:ph type="body" idx="1"/>
          </p:nvPr>
        </p:nvSpPr>
        <p:spPr bwMode="auto">
          <a:solidFill>
            <a:srgbClr val="FFFFFF"/>
          </a:solidFill>
          <a:ln>
            <a:solidFill>
              <a:srgbClr val="000000"/>
            </a:solidFill>
            <a:miter lim="800000"/>
          </a:ln>
        </p:spPr>
        <p:txBody>
          <a:bodyPr/>
          <a:lstStyle/>
          <a:p>
            <a:pPr eaLnBrk="1" hangingPunct="1">
              <a:spcBef>
                <a:spcPct val="0"/>
              </a:spcBef>
            </a:pPr>
            <a:endParaRPr lang="en-US">
              <a:latin typeface="Calibri" panose="020F0502020204030204" pitchFamily="34" charset="0"/>
              <a:ea typeface="MS PGothic" panose="020B0600070205080204" charset="-128"/>
              <a:cs typeface="MS PGothic" panose="020B0600070205080204" charset="-128"/>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bwMode="auto">
          <a:noFill/>
        </p:spPr>
        <p:txBody>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48DC6ED-55DD-354E-B142-4C651FCA36AE}" type="slidenum">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endParaRPr>
          </a:p>
        </p:txBody>
      </p:sp>
      <p:sp>
        <p:nvSpPr>
          <p:cNvPr id="79874" name="Rectangle 2"/>
          <p:cNvSpPr>
            <a:spLocks noGrp="1" noRot="1" noChangeAspect="1" noChangeArrowheads="1" noTextEdit="1"/>
          </p:cNvSpPr>
          <p:nvPr>
            <p:ph type="sldImg"/>
          </p:nvPr>
        </p:nvSpPr>
        <p:spPr bwMode="auto">
          <a:noFill/>
          <a:ln>
            <a:solidFill>
              <a:srgbClr val="000000"/>
            </a:solidFill>
            <a:miter lim="800000"/>
          </a:ln>
        </p:spPr>
      </p:sp>
      <p:sp>
        <p:nvSpPr>
          <p:cNvPr id="79875" name="Rectangle 3"/>
          <p:cNvSpPr>
            <a:spLocks noGrp="1" noChangeArrowheads="1"/>
          </p:cNvSpPr>
          <p:nvPr>
            <p:ph type="body" idx="1"/>
          </p:nvPr>
        </p:nvSpPr>
        <p:spPr bwMode="auto">
          <a:noFill/>
        </p:spPr>
        <p:txBody>
          <a:bodyPr/>
          <a:lstStyle/>
          <a:p>
            <a:pPr eaLnBrk="1" hangingPunct="1"/>
            <a:r>
              <a:rPr lang="en-US" sz="2400" dirty="0">
                <a:latin typeface="Calibri" panose="020F0502020204030204" pitchFamily="34" charset="0"/>
              </a:rPr>
              <a:t>C(want to) went from 608 to 238, </a:t>
            </a:r>
            <a:r>
              <a:rPr lang="en-US" dirty="0">
                <a:latin typeface="Calibri" panose="020F0502020204030204" pitchFamily="34" charset="0"/>
              </a:rPr>
              <a:t> </a:t>
            </a:r>
            <a:r>
              <a:rPr lang="en-US" sz="2400" dirty="0">
                <a:latin typeface="Calibri" panose="020F0502020204030204" pitchFamily="34" charset="0"/>
              </a:rPr>
              <a:t>P(</a:t>
            </a:r>
            <a:r>
              <a:rPr lang="en-US" sz="2400" dirty="0" err="1">
                <a:latin typeface="Calibri" panose="020F0502020204030204" pitchFamily="34" charset="0"/>
              </a:rPr>
              <a:t>to|want</a:t>
            </a:r>
            <a:r>
              <a:rPr lang="en-US" sz="2400" dirty="0">
                <a:latin typeface="Calibri" panose="020F0502020204030204" pitchFamily="34" charset="0"/>
              </a:rPr>
              <a:t>) from .66 to .26!</a:t>
            </a:r>
            <a:endParaRPr lang="en-US" sz="2400" dirty="0">
              <a:latin typeface="Calibri" panose="020F0502020204030204" pitchFamily="34" charset="0"/>
            </a:endParaRPr>
          </a:p>
          <a:p>
            <a:pPr eaLnBrk="1" hangingPunct="1"/>
            <a:r>
              <a:rPr lang="en-US" sz="2400" dirty="0">
                <a:latin typeface="Calibri" panose="020F0502020204030204" pitchFamily="34" charset="0"/>
              </a:rPr>
              <a:t>Discount d= c*/c</a:t>
            </a:r>
            <a:endParaRPr lang="en-US" sz="2400" dirty="0">
              <a:latin typeface="Calibri" panose="020F0502020204030204" pitchFamily="34" charset="0"/>
            </a:endParaRPr>
          </a:p>
          <a:p>
            <a:pPr lvl="1" eaLnBrk="1" hangingPunct="1"/>
            <a:r>
              <a:rPr lang="en-US" sz="2000" dirty="0">
                <a:latin typeface="Calibri" panose="020F0502020204030204" pitchFamily="34" charset="0"/>
              </a:rPr>
              <a:t>d for “</a:t>
            </a:r>
            <a:r>
              <a:rPr lang="en-US" sz="2000" dirty="0" err="1">
                <a:latin typeface="Calibri" panose="020F0502020204030204" pitchFamily="34" charset="0"/>
              </a:rPr>
              <a:t>chinese</a:t>
            </a:r>
            <a:r>
              <a:rPr lang="en-US" sz="2000" dirty="0">
                <a:latin typeface="Calibri" panose="020F0502020204030204" pitchFamily="34" charset="0"/>
              </a:rPr>
              <a:t> food” =.10!!!   A 10x reduction</a:t>
            </a:r>
            <a:endParaRPr lang="en-US" sz="2000" dirty="0">
              <a:latin typeface="Calibri" panose="020F0502020204030204" pitchFamily="34" charset="0"/>
            </a:endParaRPr>
          </a:p>
          <a:p>
            <a:pPr eaLnBrk="1" hangingPunct="1">
              <a:spcBef>
                <a:spcPct val="0"/>
              </a:spcBef>
            </a:pPr>
            <a:endParaRPr lang="en-US" dirty="0">
              <a:latin typeface="Calibri" panose="020F0502020204030204" pitchFamily="34" charset="0"/>
              <a:ea typeface="MS PGothic" panose="020B0600070205080204" charset="-128"/>
              <a:cs typeface="MS PGothic" panose="020B0600070205080204" charset="-128"/>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DFC8D75-8A9A-0B40-A7CB-F4679CC4E3D2}"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19811" name="Rectangle 2"/>
          <p:cNvSpPr>
            <a:spLocks noGrp="1" noRot="1" noChangeAspect="1" noChangeArrowheads="1"/>
          </p:cNvSpPr>
          <p:nvPr>
            <p:ph type="sldImg"/>
          </p:nvPr>
        </p:nvSpPr>
        <p:spPr>
          <a:solidFill>
            <a:srgbClr val="FFFFFF"/>
          </a:solidFill>
        </p:spPr>
      </p:sp>
      <p:sp>
        <p:nvSpPr>
          <p:cNvPr id="1198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bwMode="auto">
          <a:noFill/>
        </p:spPr>
        <p:txBody>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5084E14E-C2B8-AF4C-A6BB-263B528C3713}" type="slidenum">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endParaRPr>
          </a:p>
        </p:txBody>
      </p:sp>
      <p:sp>
        <p:nvSpPr>
          <p:cNvPr id="58370" name="Rectangle 2"/>
          <p:cNvSpPr>
            <a:spLocks noGrp="1" noRot="1" noChangeAspect="1" noChangeArrowheads="1" noTextEdit="1"/>
          </p:cNvSpPr>
          <p:nvPr>
            <p:ph type="sldImg"/>
          </p:nvPr>
        </p:nvSpPr>
        <p:spPr bwMode="auto">
          <a:noFill/>
          <a:ln>
            <a:solidFill>
              <a:srgbClr val="000000"/>
            </a:solidFill>
            <a:miter lim="800000"/>
          </a:ln>
        </p:spPr>
      </p:sp>
      <p:sp>
        <p:nvSpPr>
          <p:cNvPr id="58371" name="Rectangle 3"/>
          <p:cNvSpPr>
            <a:spLocks noGrp="1" noChangeArrowheads="1"/>
          </p:cNvSpPr>
          <p:nvPr>
            <p:ph type="body" idx="1"/>
          </p:nvPr>
        </p:nvSpPr>
        <p:spPr bwMode="auto">
          <a:noFill/>
        </p:spPr>
        <p:txBody>
          <a:bodyPr/>
          <a:lstStyle/>
          <a:p>
            <a:pPr eaLnBrk="1" hangingPunct="1">
              <a:spcBef>
                <a:spcPct val="0"/>
              </a:spcBef>
            </a:pPr>
            <a:endParaRPr lang="en-US">
              <a:latin typeface="Calibri" panose="020F0502020204030204" pitchFamily="34" charset="0"/>
              <a:ea typeface="MS PGothic" panose="020B0600070205080204" charset="-128"/>
              <a:cs typeface="MS PGothic" panose="020B0600070205080204" charset="-128"/>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EA890B0-808E-6E44-A4DD-EB79892851F2}"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69987" name="Rectangle 2"/>
          <p:cNvSpPr>
            <a:spLocks noGrp="1" noRot="1" noChangeAspect="1" noChangeArrowheads="1"/>
          </p:cNvSpPr>
          <p:nvPr>
            <p:ph type="sldImg"/>
          </p:nvPr>
        </p:nvSpPr>
        <p:spPr>
          <a:solidFill>
            <a:srgbClr val="FFFFFF"/>
          </a:solidFill>
        </p:spPr>
      </p:sp>
      <p:sp>
        <p:nvSpPr>
          <p:cNvPr id="169988"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7411" name="Rectangle 2"/>
          <p:cNvSpPr>
            <a:spLocks noGrp="1" noRot="1" noChangeAspect="1" noChangeArrowheads="1" noTextEdit="1"/>
          </p:cNvSpPr>
          <p:nvPr>
            <p:ph type="sldImg"/>
          </p:nvPr>
        </p:nvSpPr>
        <p:spPr/>
      </p:sp>
      <p:sp>
        <p:nvSpPr>
          <p:cNvPr id="1741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16C90346-8C42-B949-9ED1-59E585D457E3}"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76803" name="Rectangle 2"/>
          <p:cNvSpPr>
            <a:spLocks noGrp="1" noRot="1" noChangeAspect="1" noChangeArrowheads="1"/>
          </p:cNvSpPr>
          <p:nvPr>
            <p:ph type="sldImg"/>
          </p:nvPr>
        </p:nvSpPr>
        <p:spPr>
          <a:solidFill>
            <a:srgbClr val="FFFFFF"/>
          </a:solidFill>
        </p:spPr>
      </p:sp>
      <p:sp>
        <p:nvSpPr>
          <p:cNvPr id="768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16C90346-8C42-B949-9ED1-59E585D457E3}"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76803" name="Rectangle 2"/>
          <p:cNvSpPr>
            <a:spLocks noGrp="1" noRot="1" noChangeAspect="1" noChangeArrowheads="1"/>
          </p:cNvSpPr>
          <p:nvPr>
            <p:ph type="sldImg"/>
          </p:nvPr>
        </p:nvSpPr>
        <p:spPr>
          <a:solidFill>
            <a:srgbClr val="FFFFFF"/>
          </a:solidFill>
        </p:spPr>
      </p:sp>
      <p:sp>
        <p:nvSpPr>
          <p:cNvPr id="768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F1DC5F2-6B6E-FD48-8039-2DB790B32523}"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78851" name="Rectangle 2"/>
          <p:cNvSpPr>
            <a:spLocks noGrp="1" noRot="1" noChangeAspect="1" noChangeArrowheads="1"/>
          </p:cNvSpPr>
          <p:nvPr>
            <p:ph type="sldImg"/>
          </p:nvPr>
        </p:nvSpPr>
        <p:spPr>
          <a:solidFill>
            <a:srgbClr val="FFFFFF"/>
          </a:solidFill>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fld>
            <a:endParaRPr lang="en-US"/>
          </a:p>
        </p:txBody>
      </p:sp>
      <p:sp>
        <p:nvSpPr>
          <p:cNvPr id="11" name="Rectangle 10"/>
          <p:cNvSpPr/>
          <p:nvPr userDrawn="1"/>
        </p:nvSpPr>
        <p:spPr>
          <a:xfrm rot="16200000">
            <a:off x="-2549264" y="2474314"/>
            <a:ext cx="51435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p:spPr>
        <p:txBody>
          <a:bodyPr/>
          <a:lstStyle>
            <a:lvl1pPr>
              <a:defRPr/>
            </a:lvl1pPr>
          </a:lstStyle>
          <a:p>
            <a:pPr>
              <a:defRPr/>
            </a:pPr>
            <a:endParaRPr lang="en-US"/>
          </a:p>
        </p:txBody>
      </p:sp>
      <p:sp>
        <p:nvSpPr>
          <p:cNvPr id="9" name="Rectangle 7"/>
          <p:cNvSpPr>
            <a:spLocks noGrp="1" noChangeArrowheads="1"/>
          </p:cNvSpPr>
          <p:nvPr>
            <p:ph type="sldNum" sz="quarter" idx="12"/>
          </p:nvPr>
        </p:nvSpPr>
        <p:spPr/>
        <p:txBody>
          <a:bodyPr/>
          <a:lstStyle>
            <a:lvl1pPr>
              <a:defRPr/>
            </a:lvl1pPr>
          </a:lstStyle>
          <a:p>
            <a:fld id="{231C68C3-6089-F349-9232-42643877B0CF}" type="slidenum">
              <a:rPr lang="en-US"/>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Rectangle 5"/>
          <p:cNvSpPr>
            <a:spLocks noGrp="1" noChangeArrowheads="1"/>
          </p:cNvSpPr>
          <p:nvPr>
            <p:ph type="dt" sz="half" idx="10"/>
          </p:nvPr>
        </p:nvSpPr>
        <p:spPr/>
        <p:txBody>
          <a:bodyPr/>
          <a:lstStyle>
            <a:lvl1pPr>
              <a:defRPr/>
            </a:lvl1pPr>
          </a:lstStyle>
          <a:p>
            <a:pPr>
              <a:defRPr/>
            </a:pPr>
            <a:endParaRPr lang="en-US"/>
          </a:p>
        </p:txBody>
      </p:sp>
      <p:sp>
        <p:nvSpPr>
          <p:cNvPr id="6" name="Rectangle 6"/>
          <p:cNvSpPr>
            <a:spLocks noGrp="1" noChangeArrowheads="1"/>
          </p:cNvSpPr>
          <p:nvPr>
            <p:ph type="ftr" sz="quarter" idx="11"/>
          </p:nvPr>
        </p:nvSpPr>
        <p:spPr/>
        <p:txBody>
          <a:bodyPr/>
          <a:lstStyle>
            <a:lvl1pPr>
              <a:defRPr/>
            </a:lvl1pPr>
          </a:lstStyle>
          <a:p>
            <a:pPr>
              <a:defRPr/>
            </a:pPr>
            <a:endParaRPr lang="en-US"/>
          </a:p>
        </p:txBody>
      </p:sp>
      <p:sp>
        <p:nvSpPr>
          <p:cNvPr id="7" name="Rectangle 7"/>
          <p:cNvSpPr>
            <a:spLocks noGrp="1" noChangeArrowheads="1"/>
          </p:cNvSpPr>
          <p:nvPr>
            <p:ph type="sldNum" sz="quarter" idx="12"/>
          </p:nvPr>
        </p:nvSpPr>
        <p:spPr/>
        <p:txBody>
          <a:bodyPr/>
          <a:lstStyle>
            <a:lvl1pPr>
              <a:defRPr/>
            </a:lvl1pPr>
          </a:lstStyle>
          <a:p>
            <a:fld id="{E943D734-B240-FB4D-AF6E-6869FD669100}" type="slidenum">
              <a:rPr lang="en-US"/>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endParaRPr lang="en-US" dirty="0"/>
          </a:p>
        </p:txBody>
      </p:sp>
      <p:sp>
        <p:nvSpPr>
          <p:cNvPr id="3" name="Content Placeholder 2"/>
          <p:cNvSpPr>
            <a:spLocks noGrp="1"/>
          </p:cNvSpPr>
          <p:nvPr>
            <p:ph idx="1"/>
          </p:nvPr>
        </p:nvSpPr>
        <p:spPr>
          <a:xfrm>
            <a:off x="822960" y="1200150"/>
            <a:ext cx="7543801" cy="3429000"/>
          </a:xfrm>
        </p:spPr>
        <p:txBody>
          <a:bodyPr/>
          <a:lstStyle>
            <a:lvl1pPr marL="8255" indent="-8255">
              <a:defRPr sz="2800" baseline="0"/>
            </a:lvl1pPr>
            <a:lvl2pPr marL="405130" indent="-254000">
              <a:defRPr sz="2400" baseline="0"/>
            </a:lvl2pPr>
            <a:lvl3pPr marL="516255" indent="-228600">
              <a:defRPr sz="2000" baseline="0"/>
            </a:lvl3pPr>
            <a:lvl4pPr marL="690880" indent="-265430">
              <a:defRPr sz="1600" baseline="0"/>
            </a:lvl4pPr>
            <a:lvl5pPr marL="802005" indent="-240030">
              <a:defRPr sz="1400" baseline="0">
                <a:latin typeface="+mj-lt"/>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fld>
            <a:endParaRPr lang="en-US"/>
          </a:p>
        </p:txBody>
      </p:sp>
      <p:sp>
        <p:nvSpPr>
          <p:cNvPr id="5" name="Footer Placeholder 4"/>
          <p:cNvSpPr>
            <a:spLocks noGrp="1"/>
          </p:cNvSpPr>
          <p:nvPr>
            <p:ph type="ftr" sz="quarter" idx="11"/>
          </p:nvPr>
        </p:nvSpPr>
        <p:spPr>
          <a:xfrm>
            <a:off x="2764640" y="5029201"/>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240CDC23-E565-C848-9AF6-12BD09C53D91}" type="datetimeFigureOut">
              <a:rPr lang="en-US" smtClean="0"/>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2556759" y="2481809"/>
            <a:ext cx="51435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2472584" y="2548889"/>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2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4663440" y="1384303"/>
            <a:ext cx="3703320" cy="3017519"/>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60419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8" y="548640"/>
            <a:ext cx="5009393" cy="394335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endParaRPr lang="en-US"/>
          </a:p>
        </p:txBody>
      </p:sp>
      <p:sp>
        <p:nvSpPr>
          <p:cNvPr id="5" name="Date Placeholder 4"/>
          <p:cNvSpPr>
            <a:spLocks noGrp="1"/>
          </p:cNvSpPr>
          <p:nvPr>
            <p:ph type="dt" sz="half" idx="10"/>
          </p:nvPr>
        </p:nvSpPr>
        <p:spPr>
          <a:xfrm>
            <a:off x="349135" y="4844840"/>
            <a:ext cx="1963883" cy="273844"/>
          </a:xfrm>
        </p:spPr>
        <p:txBody>
          <a:bodyPr/>
          <a:lstStyle>
            <a:lvl1pPr algn="l">
              <a:defRPr/>
            </a:lvl1pPr>
          </a:lstStyle>
          <a:p>
            <a:fld id="{240CDC23-E565-C848-9AF6-12BD09C53D91}" type="datetimeFigureOut">
              <a:rPr lang="en-US" smtClean="0"/>
            </a:fld>
            <a:endParaRPr lang="en-US"/>
          </a:p>
        </p:txBody>
      </p:sp>
      <p:sp>
        <p:nvSpPr>
          <p:cNvPr id="6" name="Footer Placeholder 5"/>
          <p:cNvSpPr>
            <a:spLocks noGrp="1"/>
          </p:cNvSpPr>
          <p:nvPr>
            <p:ph type="ftr" sz="quarter" idx="11"/>
          </p:nvPr>
        </p:nvSpPr>
        <p:spPr>
          <a:xfrm>
            <a:off x="3600450" y="4844840"/>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600" dirty="0"/>
          </a:p>
        </p:txBody>
      </p:sp>
      <p:sp>
        <p:nvSpPr>
          <p:cNvPr id="6" name="Slide Number Placeholder 5"/>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showMasterSp="0">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24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675"/>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2518606" y="2473636"/>
            <a:ext cx="51435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384301"/>
            <a:ext cx="7543801" cy="3017520"/>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2962" y="4844840"/>
            <a:ext cx="1854203" cy="273844"/>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fld>
            <a:endParaRPr lang="en-US"/>
          </a:p>
        </p:txBody>
      </p:sp>
      <p:sp>
        <p:nvSpPr>
          <p:cNvPr id="5" name="Footer Placeholder 4"/>
          <p:cNvSpPr>
            <a:spLocks noGrp="1"/>
          </p:cNvSpPr>
          <p:nvPr>
            <p:ph type="ftr" sz="quarter" idx="3"/>
          </p:nvPr>
        </p:nvSpPr>
        <p:spPr>
          <a:xfrm>
            <a:off x="2764640" y="4844840"/>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5" y="4844840"/>
            <a:ext cx="984019" cy="273844"/>
          </a:xfrm>
          <a:prstGeom prst="rect">
            <a:avLst/>
          </a:prstGeom>
        </p:spPr>
        <p:txBody>
          <a:bodyPr vert="horz" lIns="91440" tIns="45720" rIns="91440" bIns="45720" rtlCol="0" anchor="ctr"/>
          <a:lstStyle>
            <a:lvl1pPr algn="r">
              <a:defRPr sz="790">
                <a:solidFill>
                  <a:srgbClr val="FFFFFF"/>
                </a:solidFill>
              </a:defRPr>
            </a:lvl1pPr>
          </a:lstStyle>
          <a:p>
            <a:fld id="{D07771B2-D7F7-364E-B6F3-F7FE93606BCE}"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29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350" kern="1200">
          <a:solidFill>
            <a:schemeClr val="tx1">
              <a:lumMod val="75000"/>
              <a:lumOff val="25000"/>
            </a:schemeClr>
          </a:solidFill>
          <a:latin typeface="+mn-lt"/>
          <a:ea typeface="+mn-ea"/>
          <a:cs typeface="+mn-cs"/>
        </a:defRPr>
      </a:lvl2pPr>
      <a:lvl3pPr marL="42545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3pPr>
      <a:lvl4pPr marL="56261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4pPr>
      <a:lvl5pPr marL="69977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5pPr>
      <a:lvl6pPr marL="824865"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6pPr>
      <a:lvl7pPr marL="974725"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7pPr>
      <a:lvl8pPr marL="1125220"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8pPr>
      <a:lvl9pPr marL="1275080"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2.emf"/></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4.emf"/><Relationship Id="rId1" Type="http://schemas.openxmlformats.org/officeDocument/2006/relationships/image" Target="../media/image3.jpe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image" Target="../media/image5.emf"/></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9.wmf"/><Relationship Id="rId2" Type="http://schemas.openxmlformats.org/officeDocument/2006/relationships/oleObject" Target="../embeddings/oleObject1.bin"/><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image" Target="../media/image10.wmf"/><Relationship Id="rId2" Type="http://schemas.openxmlformats.org/officeDocument/2006/relationships/oleObject" Target="../embeddings/oleObject2.bin"/><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12.emf"/><Relationship Id="rId1" Type="http://schemas.openxmlformats.org/officeDocument/2006/relationships/image" Target="../media/image11.emf"/></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vmlDrawing" Target="../drawings/vmlDrawing3.vml"/><Relationship Id="rId4" Type="http://schemas.openxmlformats.org/officeDocument/2006/relationships/slideLayout" Target="../slideLayouts/slideLayout2.xml"/><Relationship Id="rId3" Type="http://schemas.openxmlformats.org/officeDocument/2006/relationships/image" Target="../media/image14.emf"/><Relationship Id="rId2" Type="http://schemas.openxmlformats.org/officeDocument/2006/relationships/oleObject" Target="../embeddings/oleObject3.bin"/><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vmlDrawing" Target="../drawings/vmlDrawing4.vml"/><Relationship Id="rId4" Type="http://schemas.openxmlformats.org/officeDocument/2006/relationships/slideLayout" Target="../slideLayouts/slideLayout2.xml"/><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oleObject" Target="../embeddings/oleObject4.bin"/></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hyperlink" Target="https://kheafield.com/code/kenlm/" TargetMode="External"/><Relationship Id="rId1" Type="http://schemas.openxmlformats.org/officeDocument/2006/relationships/hyperlink" Target="http://www.speech.sri.com/projects/srilm/"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21.emf"/><Relationship Id="rId1" Type="http://schemas.openxmlformats.org/officeDocument/2006/relationships/oleObject" Target="../embeddings/oleObject5.bin"/></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vmlDrawing" Target="../drawings/vmlDrawing6.vml"/><Relationship Id="rId3" Type="http://schemas.openxmlformats.org/officeDocument/2006/relationships/slideLayout" Target="../slideLayouts/slideLayout2.xml"/><Relationship Id="rId2" Type="http://schemas.openxmlformats.org/officeDocument/2006/relationships/image" Target="../media/image21.emf"/><Relationship Id="rId1" Type="http://schemas.openxmlformats.org/officeDocument/2006/relationships/oleObject" Target="../embeddings/oleObject6.bin"/></Relationships>
</file>

<file path=ppt/slides/_rels/slide42.xml.rels><?xml version="1.0" encoding="UTF-8" standalone="yes"?>
<Relationships xmlns="http://schemas.openxmlformats.org/package/2006/relationships"><Relationship Id="rId7" Type="http://schemas.openxmlformats.org/officeDocument/2006/relationships/notesSlide" Target="../notesSlides/notesSlide36.xml"/><Relationship Id="rId6" Type="http://schemas.openxmlformats.org/officeDocument/2006/relationships/vmlDrawing" Target="../drawings/vmlDrawing7.vml"/><Relationship Id="rId5" Type="http://schemas.openxmlformats.org/officeDocument/2006/relationships/slideLayout" Target="../slideLayouts/slideLayout2.xml"/><Relationship Id="rId4" Type="http://schemas.openxmlformats.org/officeDocument/2006/relationships/image" Target="../media/image21.emf"/><Relationship Id="rId3" Type="http://schemas.openxmlformats.org/officeDocument/2006/relationships/oleObject" Target="../embeddings/oleObject7.bin"/><Relationship Id="rId2" Type="http://schemas.openxmlformats.org/officeDocument/2006/relationships/image" Target="../media/image23.png"/><Relationship Id="rId1" Type="http://schemas.openxmlformats.org/officeDocument/2006/relationships/image" Target="../media/image2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24.jpe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2.xml"/><Relationship Id="rId2" Type="http://schemas.openxmlformats.org/officeDocument/2006/relationships/image" Target="../media/image26.jpeg"/><Relationship Id="rId1" Type="http://schemas.openxmlformats.org/officeDocument/2006/relationships/image" Target="../media/image25.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image" Target="../media/image27.em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image" Target="../media/image28.emf"/></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2.xml"/><Relationship Id="rId2" Type="http://schemas.openxmlformats.org/officeDocument/2006/relationships/image" Target="../media/image30.emf"/><Relationship Id="rId1" Type="http://schemas.openxmlformats.org/officeDocument/2006/relationships/image" Target="../media/image29.em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66.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67.xml.rels><?xml version="1.0" encoding="UTF-8" standalone="yes"?>
<Relationships xmlns="http://schemas.openxmlformats.org/package/2006/relationships"><Relationship Id="rId4" Type="http://schemas.openxmlformats.org/officeDocument/2006/relationships/notesSlide" Target="../notesSlides/notesSlide61.xml"/><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4.png"/></Relationships>
</file>

<file path=ppt/slides/_rels/slide68.xml.rels><?xml version="1.0" encoding="UTF-8" standalone="yes"?>
<Relationships xmlns="http://schemas.openxmlformats.org/package/2006/relationships"><Relationship Id="rId4" Type="http://schemas.openxmlformats.org/officeDocument/2006/relationships/notesSlide" Target="../notesSlides/notesSlide62.xml"/><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15.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5" Type="http://schemas.openxmlformats.org/officeDocument/2006/relationships/notesSlide" Target="../notesSlides/notesSlide65.xml"/><Relationship Id="rId4" Type="http://schemas.openxmlformats.org/officeDocument/2006/relationships/slideLayout" Target="../slideLayouts/slideLayout2.xml"/><Relationship Id="rId3" Type="http://schemas.openxmlformats.org/officeDocument/2006/relationships/image" Target="../media/image38.emf"/><Relationship Id="rId2" Type="http://schemas.openxmlformats.org/officeDocument/2006/relationships/image" Target="../media/image37.png"/><Relationship Id="rId1" Type="http://schemas.openxmlformats.org/officeDocument/2006/relationships/image" Target="../media/image36.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6" Type="http://schemas.openxmlformats.org/officeDocument/2006/relationships/vmlDrawing" Target="../drawings/vmlDrawing8.vml"/><Relationship Id="rId5" Type="http://schemas.openxmlformats.org/officeDocument/2006/relationships/slideLayout" Target="../slideLayouts/slideLayout2.xml"/><Relationship Id="rId4" Type="http://schemas.openxmlformats.org/officeDocument/2006/relationships/image" Target="../media/image40.emf"/><Relationship Id="rId3" Type="http://schemas.openxmlformats.org/officeDocument/2006/relationships/oleObject" Target="../embeddings/oleObject9.bin"/><Relationship Id="rId2" Type="http://schemas.openxmlformats.org/officeDocument/2006/relationships/image" Target="../media/image39.emf"/><Relationship Id="rId1" Type="http://schemas.openxmlformats.org/officeDocument/2006/relationships/oleObject" Target="../embeddings/oleObject8.bin"/></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normAutofit fontScale="90000"/>
          </a:bodyPr>
          <a:lstStyle/>
          <a:p>
            <a:pPr eaLnBrk="1" hangingPunct="1"/>
            <a:br>
              <a:rPr sz="4400" dirty="0"/>
            </a:br>
            <a:r>
              <a:rPr lang="en-US" sz="4400" dirty="0"/>
              <a:t>N-gram Language Modeling</a:t>
            </a:r>
            <a:endParaRPr sz="4400" dirty="0"/>
          </a:p>
        </p:txBody>
      </p:sp>
      <p:sp>
        <p:nvSpPr>
          <p:cNvPr id="16386" name="Rectangle 3"/>
          <p:cNvSpPr>
            <a:spLocks noGrp="1" noChangeArrowheads="1"/>
          </p:cNvSpPr>
          <p:nvPr>
            <p:ph idx="1"/>
          </p:nvPr>
        </p:nvSpPr>
        <p:spPr/>
        <p:txBody>
          <a:bodyPr/>
          <a:lstStyle/>
          <a:p>
            <a:pPr eaLnBrk="1" hangingPunct="1"/>
            <a:endParaRPr lang="en-US" dirty="0">
              <a:solidFill>
                <a:srgbClr val="A50021"/>
              </a:solidFill>
              <a:latin typeface="Calibri" panose="020F0502020204030204" pitchFamily="34" charset="0"/>
            </a:endParaRPr>
          </a:p>
          <a:p>
            <a:pPr eaLnBrk="1" hangingPunct="1">
              <a:spcAft>
                <a:spcPts val="600"/>
              </a:spcAft>
            </a:pPr>
            <a:r>
              <a:rPr lang="en-US" sz="3200" dirty="0">
                <a:solidFill>
                  <a:srgbClr val="A50021"/>
                </a:solidFill>
                <a:latin typeface="Calibri" panose="020F0502020204030204" pitchFamily="34" charset="0"/>
              </a:rPr>
              <a:t>Introduction to N-gram Language Models</a:t>
            </a:r>
            <a:endParaRPr lang="en-US" sz="3200" dirty="0">
              <a:latin typeface="Calibri" panose="020F0502020204030204" pitchFamily="34" charset="0"/>
            </a:endParaRPr>
          </a:p>
          <a:p>
            <a:pPr eaLnBrk="1" hangingPunct="1"/>
            <a:endParaRPr lang="en-US" dirty="0">
              <a:latin typeface="Calibr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Grp="1" noChangeArrowheads="1"/>
          </p:cNvSpPr>
          <p:nvPr>
            <p:ph type="title"/>
          </p:nvPr>
        </p:nvSpPr>
        <p:spPr/>
        <p:txBody>
          <a:bodyPr/>
          <a:lstStyle/>
          <a:p>
            <a:pPr eaLnBrk="1" hangingPunct="1"/>
            <a:r>
              <a:rPr lang="en-US" dirty="0"/>
              <a:t>Reminder: The Chain Rule</a:t>
            </a:r>
            <a:endParaRPr lang="en-US" dirty="0"/>
          </a:p>
        </p:txBody>
      </p:sp>
      <p:sp>
        <p:nvSpPr>
          <p:cNvPr id="67589" name="Rectangle 3"/>
          <p:cNvSpPr>
            <a:spLocks noGrp="1" noChangeArrowheads="1"/>
          </p:cNvSpPr>
          <p:nvPr>
            <p:ph idx="1"/>
          </p:nvPr>
        </p:nvSpPr>
        <p:spPr>
          <a:xfrm>
            <a:off x="822960" y="1200150"/>
            <a:ext cx="8168640" cy="3429000"/>
          </a:xfrm>
        </p:spPr>
        <p:txBody>
          <a:bodyPr>
            <a:normAutofit fontScale="92500"/>
          </a:bodyPr>
          <a:lstStyle/>
          <a:p>
            <a:pPr eaLnBrk="1" hangingPunct="1"/>
            <a:r>
              <a:rPr lang="en-US" sz="2800" dirty="0">
                <a:latin typeface="Calibri" panose="020F0502020204030204" pitchFamily="34" charset="0"/>
              </a:rPr>
              <a:t>Recall the definition of conditional probabilities</a:t>
            </a:r>
            <a:endParaRPr lang="en-US" sz="3600" dirty="0">
              <a:latin typeface="Calibri" panose="020F0502020204030204" pitchFamily="34" charset="0"/>
            </a:endParaRPr>
          </a:p>
          <a:p>
            <a:pPr marL="457200" lvl="1" indent="0">
              <a:buNone/>
            </a:pPr>
            <a:r>
              <a:rPr lang="en-US" dirty="0">
                <a:latin typeface="Times New Roman" panose="02020603050405020304" charset="0"/>
                <a:cs typeface="Times New Roman" panose="02020603050405020304" charset="0"/>
              </a:rPr>
              <a:t>P</a:t>
            </a:r>
            <a:r>
              <a:rPr lang="en-US" sz="2400" dirty="0">
                <a:latin typeface="Times New Roman" panose="02020603050405020304" charset="0"/>
                <a:cs typeface="Times New Roman" panose="02020603050405020304" charset="0"/>
              </a:rPr>
              <a:t>(B|A) = P(A,B)/P(A)</a:t>
            </a:r>
            <a:r>
              <a:rPr lang="en-US" sz="3600" dirty="0">
                <a:latin typeface="Calibri" panose="020F0502020204030204" pitchFamily="34" charset="0"/>
              </a:rPr>
              <a:t>	</a:t>
            </a:r>
            <a:r>
              <a:rPr lang="en-US" dirty="0">
                <a:latin typeface="Calibri" panose="020F0502020204030204" pitchFamily="34" charset="0"/>
              </a:rPr>
              <a:t>Rewriting:   </a:t>
            </a:r>
            <a:r>
              <a:rPr lang="en-US" sz="2400" dirty="0">
                <a:latin typeface="Times New Roman" panose="02020603050405020304" charset="0"/>
                <a:cs typeface="Times New Roman" panose="02020603050405020304" charset="0"/>
              </a:rPr>
              <a:t>P(A,B) = P(A) P(B|A)</a:t>
            </a:r>
            <a:endParaRPr lang="en-US" sz="2400" dirty="0">
              <a:latin typeface="Times New Roman" panose="02020603050405020304" charset="0"/>
              <a:cs typeface="Times New Roman" panose="02020603050405020304" charset="0"/>
            </a:endParaRPr>
          </a:p>
          <a:p>
            <a:pPr marL="457200" lvl="1" indent="0">
              <a:buNone/>
            </a:pPr>
            <a:endParaRPr lang="en-US" dirty="0">
              <a:latin typeface="Calibri" panose="020F0502020204030204" pitchFamily="34" charset="0"/>
            </a:endParaRPr>
          </a:p>
          <a:p>
            <a:r>
              <a:rPr lang="en-US" sz="2800" dirty="0">
                <a:latin typeface="Calibri" panose="020F0502020204030204" pitchFamily="34" charset="0"/>
              </a:rPr>
              <a:t>More variables:</a:t>
            </a:r>
            <a:endParaRPr lang="en-US" sz="2800" dirty="0">
              <a:latin typeface="Calibri" panose="020F0502020204030204" pitchFamily="34" charset="0"/>
            </a:endParaRPr>
          </a:p>
          <a:p>
            <a:pPr marL="457200" lvl="1" indent="0">
              <a:buNone/>
            </a:pPr>
            <a:r>
              <a:rPr lang="en-US" sz="2400" dirty="0">
                <a:latin typeface="Times New Roman" panose="02020603050405020304" charset="0"/>
                <a:cs typeface="Times New Roman" panose="02020603050405020304" charset="0"/>
              </a:rPr>
              <a:t> P(A,B,C,D) = P(A) P(B|A) P(C|A,B) P(D|A,B,C)</a:t>
            </a:r>
            <a:endParaRPr lang="en-US" sz="3200" dirty="0">
              <a:latin typeface="Times New Roman" panose="02020603050405020304" charset="0"/>
              <a:cs typeface="Times New Roman" panose="02020603050405020304" charset="0"/>
            </a:endParaRPr>
          </a:p>
          <a:p>
            <a:pPr eaLnBrk="1" hangingPunct="1"/>
            <a:r>
              <a:rPr lang="en-US" sz="2800" dirty="0">
                <a:latin typeface="Calibri" panose="020F0502020204030204" pitchFamily="34" charset="0"/>
              </a:rPr>
              <a:t>The Chain Rule in General</a:t>
            </a:r>
            <a:endParaRPr lang="en-US" sz="2800" dirty="0">
              <a:latin typeface="Calibri" panose="020F0502020204030204" pitchFamily="34" charset="0"/>
            </a:endParaRPr>
          </a:p>
          <a:p>
            <a:pPr eaLnBrk="1" hangingPunct="1">
              <a:buNone/>
            </a:pPr>
            <a:r>
              <a:rPr lang="en-US" sz="2800" dirty="0">
                <a:latin typeface="Times New Roman" panose="02020603050405020304" charset="0"/>
                <a:cs typeface="Times New Roman" panose="02020603050405020304" charset="0"/>
              </a:rPr>
              <a:t>  P(x</a:t>
            </a:r>
            <a:r>
              <a:rPr lang="en-US" sz="2800" baseline="-25000" dirty="0">
                <a:latin typeface="Times New Roman" panose="02020603050405020304" charset="0"/>
                <a:cs typeface="Times New Roman" panose="02020603050405020304" charset="0"/>
              </a:rPr>
              <a:t>1</a:t>
            </a:r>
            <a:r>
              <a:rPr lang="en-US" sz="2800" dirty="0">
                <a:latin typeface="Times New Roman" panose="02020603050405020304" charset="0"/>
                <a:cs typeface="Times New Roman" panose="02020603050405020304" charset="0"/>
              </a:rPr>
              <a:t>,x</a:t>
            </a:r>
            <a:r>
              <a:rPr lang="en-US" sz="2800" baseline="-25000" dirty="0">
                <a:latin typeface="Times New Roman" panose="02020603050405020304" charset="0"/>
                <a:cs typeface="Times New Roman" panose="02020603050405020304" charset="0"/>
              </a:rPr>
              <a:t>2</a:t>
            </a:r>
            <a:r>
              <a:rPr lang="en-US" sz="2800" dirty="0">
                <a:latin typeface="Times New Roman" panose="02020603050405020304" charset="0"/>
                <a:cs typeface="Times New Roman" panose="02020603050405020304" charset="0"/>
              </a:rPr>
              <a:t>,x</a:t>
            </a:r>
            <a:r>
              <a:rPr lang="en-US" sz="2800" baseline="-25000" dirty="0">
                <a:latin typeface="Times New Roman" panose="02020603050405020304" charset="0"/>
                <a:cs typeface="Times New Roman" panose="02020603050405020304" charset="0"/>
              </a:rPr>
              <a:t>3</a:t>
            </a:r>
            <a:r>
              <a:rPr lang="en-US" sz="2800" dirty="0">
                <a:latin typeface="Times New Roman" panose="02020603050405020304" charset="0"/>
                <a:cs typeface="Times New Roman" panose="02020603050405020304" charset="0"/>
              </a:rPr>
              <a:t>,…,</a:t>
            </a:r>
            <a:r>
              <a:rPr lang="en-US" sz="2800" dirty="0" err="1">
                <a:latin typeface="Times New Roman" panose="02020603050405020304" charset="0"/>
                <a:cs typeface="Times New Roman" panose="02020603050405020304" charset="0"/>
              </a:rPr>
              <a:t>x</a:t>
            </a:r>
            <a:r>
              <a:rPr lang="en-US" sz="2800" baseline="-25000" dirty="0" err="1">
                <a:latin typeface="Times New Roman" panose="02020603050405020304" charset="0"/>
                <a:cs typeface="Times New Roman" panose="02020603050405020304" charset="0"/>
              </a:rPr>
              <a:t>n</a:t>
            </a:r>
            <a:r>
              <a:rPr lang="en-US" sz="2800" dirty="0">
                <a:latin typeface="Times New Roman" panose="02020603050405020304" charset="0"/>
                <a:cs typeface="Times New Roman" panose="02020603050405020304" charset="0"/>
              </a:rPr>
              <a:t>) = P(x</a:t>
            </a:r>
            <a:r>
              <a:rPr lang="en-US" sz="2800" baseline="-25000" dirty="0">
                <a:latin typeface="Times New Roman" panose="02020603050405020304" charset="0"/>
                <a:cs typeface="Times New Roman" panose="02020603050405020304" charset="0"/>
              </a:rPr>
              <a:t>1</a:t>
            </a:r>
            <a:r>
              <a:rPr lang="en-US" sz="2800" dirty="0">
                <a:latin typeface="Times New Roman" panose="02020603050405020304" charset="0"/>
                <a:cs typeface="Times New Roman" panose="02020603050405020304" charset="0"/>
              </a:rPr>
              <a:t>)P(x</a:t>
            </a:r>
            <a:r>
              <a:rPr lang="en-US" sz="2800" baseline="-25000" dirty="0">
                <a:latin typeface="Times New Roman" panose="02020603050405020304" charset="0"/>
                <a:cs typeface="Times New Roman" panose="02020603050405020304" charset="0"/>
              </a:rPr>
              <a:t>2</a:t>
            </a:r>
            <a:r>
              <a:rPr lang="en-US" sz="2800" dirty="0">
                <a:latin typeface="Times New Roman" panose="02020603050405020304" charset="0"/>
                <a:cs typeface="Times New Roman" panose="02020603050405020304" charset="0"/>
              </a:rPr>
              <a:t>|x</a:t>
            </a:r>
            <a:r>
              <a:rPr lang="en-US" sz="2800" baseline="-25000" dirty="0">
                <a:latin typeface="Times New Roman" panose="02020603050405020304" charset="0"/>
                <a:cs typeface="Times New Roman" panose="02020603050405020304" charset="0"/>
              </a:rPr>
              <a:t>1</a:t>
            </a:r>
            <a:r>
              <a:rPr lang="en-US" sz="2800" dirty="0">
                <a:latin typeface="Times New Roman" panose="02020603050405020304" charset="0"/>
                <a:cs typeface="Times New Roman" panose="02020603050405020304" charset="0"/>
              </a:rPr>
              <a:t>)P(x</a:t>
            </a:r>
            <a:r>
              <a:rPr lang="en-US" sz="2800" baseline="-25000" dirty="0">
                <a:latin typeface="Times New Roman" panose="02020603050405020304" charset="0"/>
                <a:cs typeface="Times New Roman" panose="02020603050405020304" charset="0"/>
              </a:rPr>
              <a:t>3</a:t>
            </a:r>
            <a:r>
              <a:rPr lang="en-US" sz="2800" dirty="0">
                <a:latin typeface="Times New Roman" panose="02020603050405020304" charset="0"/>
                <a:cs typeface="Times New Roman" panose="02020603050405020304" charset="0"/>
              </a:rPr>
              <a:t>|x</a:t>
            </a:r>
            <a:r>
              <a:rPr lang="en-US" sz="2800" baseline="-25000" dirty="0">
                <a:latin typeface="Times New Roman" panose="02020603050405020304" charset="0"/>
                <a:cs typeface="Times New Roman" panose="02020603050405020304" charset="0"/>
              </a:rPr>
              <a:t>1</a:t>
            </a:r>
            <a:r>
              <a:rPr lang="en-US" sz="2800" dirty="0">
                <a:latin typeface="Times New Roman" panose="02020603050405020304" charset="0"/>
                <a:cs typeface="Times New Roman" panose="02020603050405020304" charset="0"/>
              </a:rPr>
              <a:t>,x</a:t>
            </a:r>
            <a:r>
              <a:rPr lang="en-US" sz="2800" baseline="-25000" dirty="0">
                <a:latin typeface="Times New Roman" panose="02020603050405020304" charset="0"/>
                <a:cs typeface="Times New Roman" panose="02020603050405020304" charset="0"/>
              </a:rPr>
              <a:t>2</a:t>
            </a:r>
            <a:r>
              <a:rPr lang="en-US" sz="2800" dirty="0">
                <a:latin typeface="Times New Roman" panose="02020603050405020304" charset="0"/>
                <a:cs typeface="Times New Roman" panose="02020603050405020304" charset="0"/>
              </a:rPr>
              <a:t>)…P(x</a:t>
            </a:r>
            <a:r>
              <a:rPr lang="en-US" sz="2800" baseline="-25000" dirty="0">
                <a:latin typeface="Times New Roman" panose="02020603050405020304" charset="0"/>
                <a:cs typeface="Times New Roman" panose="02020603050405020304" charset="0"/>
              </a:rPr>
              <a:t>n</a:t>
            </a:r>
            <a:r>
              <a:rPr lang="en-US" sz="2800" dirty="0">
                <a:latin typeface="Times New Roman" panose="02020603050405020304" charset="0"/>
                <a:cs typeface="Times New Roman" panose="02020603050405020304" charset="0"/>
              </a:rPr>
              <a:t>|x</a:t>
            </a:r>
            <a:r>
              <a:rPr lang="en-US" sz="2800" baseline="-25000" dirty="0">
                <a:latin typeface="Times New Roman" panose="02020603050405020304" charset="0"/>
                <a:cs typeface="Times New Roman" panose="02020603050405020304" charset="0"/>
              </a:rPr>
              <a:t>1</a:t>
            </a:r>
            <a:r>
              <a:rPr lang="en-US" sz="2800" dirty="0">
                <a:latin typeface="Times New Roman" panose="02020603050405020304" charset="0"/>
                <a:cs typeface="Times New Roman" panose="02020603050405020304" charset="0"/>
              </a:rPr>
              <a:t>,…,x</a:t>
            </a:r>
            <a:r>
              <a:rPr lang="en-US" sz="2800" baseline="-25000" dirty="0">
                <a:latin typeface="Times New Roman" panose="02020603050405020304" charset="0"/>
                <a:cs typeface="Times New Roman" panose="02020603050405020304" charset="0"/>
              </a:rPr>
              <a:t>n-1</a:t>
            </a:r>
            <a:r>
              <a:rPr lang="en-US" sz="2800" dirty="0">
                <a:latin typeface="Times New Roman" panose="02020603050405020304" charset="0"/>
                <a:cs typeface="Times New Roman" panose="02020603050405020304" charset="0"/>
              </a:rPr>
              <a:t>)</a:t>
            </a:r>
            <a:endParaRPr lang="en-US" sz="2800" dirty="0">
              <a:latin typeface="Times New Roman" panose="02020603050405020304" charset="0"/>
              <a:cs typeface="Times New Roman" panose="02020603050405020304" charset="0"/>
            </a:endParaRPr>
          </a:p>
          <a:p>
            <a:pPr eaLnBrk="1" hangingPunct="1">
              <a:buFont typeface="Wingdings" panose="05000000000000000000" pitchFamily="2" charset="2"/>
              <a:buNone/>
            </a:pPr>
            <a:endParaRPr lang="en-US" dirty="0">
              <a:latin typeface="Calibri" panose="020F0502020204030204" pitchFamily="34" charset="0"/>
              <a:sym typeface="Symbol" panose="05050102010706020507"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58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58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758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7589">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58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685800" y="484355"/>
            <a:ext cx="7543800" cy="680397"/>
          </a:xfrm>
        </p:spPr>
        <p:txBody>
          <a:bodyPr>
            <a:normAutofit fontScale="90000"/>
          </a:bodyPr>
          <a:lstStyle/>
          <a:p>
            <a:pPr eaLnBrk="1" hangingPunct="1"/>
            <a:r>
              <a:rPr lang="en-US" sz="3600" dirty="0"/>
              <a:t>The Chain Rule applied to compute joint probability of words in sentence</a:t>
            </a:r>
            <a:endParaRPr lang="en-US" sz="3600" dirty="0"/>
          </a:p>
        </p:txBody>
      </p:sp>
      <p:sp>
        <p:nvSpPr>
          <p:cNvPr id="69635" name="Rectangle 3"/>
          <p:cNvSpPr>
            <a:spLocks noGrp="1" noChangeArrowheads="1"/>
          </p:cNvSpPr>
          <p:nvPr>
            <p:ph idx="1"/>
          </p:nvPr>
        </p:nvSpPr>
        <p:spPr>
          <a:xfrm>
            <a:off x="822960" y="1200150"/>
            <a:ext cx="8046085" cy="3691255"/>
          </a:xfrm>
        </p:spPr>
        <p:txBody>
          <a:bodyPr>
            <a:normAutofit fontScale="92500" lnSpcReduction="10000"/>
          </a:bodyPr>
          <a:lstStyle/>
          <a:p>
            <a:pPr eaLnBrk="1" hangingPunct="1"/>
            <a:endParaRPr lang="en-US" dirty="0">
              <a:latin typeface="Calibri" panose="020F0502020204030204" pitchFamily="34" charset="0"/>
            </a:endParaRPr>
          </a:p>
          <a:p>
            <a:pPr eaLnBrk="1" hangingPunct="1">
              <a:buNone/>
            </a:pPr>
            <a:endParaRPr lang="en-US" dirty="0">
              <a:latin typeface="Calibri" panose="020F0502020204030204" pitchFamily="34" charset="0"/>
            </a:endParaRPr>
          </a:p>
          <a:p>
            <a:pPr eaLnBrk="1" hangingPunct="1">
              <a:buNone/>
            </a:pPr>
            <a:endParaRPr lang="en-US" sz="2800" dirty="0">
              <a:latin typeface="Calibri" panose="020F0502020204030204" pitchFamily="34" charset="0"/>
            </a:endParaRPr>
          </a:p>
          <a:p>
            <a:pPr eaLnBrk="1" hangingPunct="1">
              <a:buNone/>
            </a:pPr>
            <a:endParaRPr lang="en-US" sz="2800" dirty="0">
              <a:latin typeface="Calibri" panose="020F0502020204030204" pitchFamily="34" charset="0"/>
            </a:endParaRPr>
          </a:p>
          <a:p>
            <a:pPr eaLnBrk="1" hangingPunct="1">
              <a:buNone/>
            </a:pPr>
            <a:r>
              <a:rPr lang="en-US" sz="2800" dirty="0">
                <a:latin typeface="Calibri" panose="020F0502020204030204" pitchFamily="34" charset="0"/>
              </a:rPr>
              <a:t>P(“The cat sat on the mat”) =</a:t>
            </a:r>
            <a:endParaRPr lang="en-US" sz="2800" dirty="0">
              <a:latin typeface="Calibri" panose="020F0502020204030204" pitchFamily="34" charset="0"/>
            </a:endParaRPr>
          </a:p>
          <a:p>
            <a:pPr eaLnBrk="1" hangingPunct="1">
              <a:buFont typeface="Times" pitchFamily="-65" charset="0"/>
              <a:buNone/>
            </a:pPr>
            <a:r>
              <a:rPr lang="en-US" dirty="0">
                <a:latin typeface="Calibri" panose="020F0502020204030204" pitchFamily="34" charset="0"/>
              </a:rPr>
              <a:t>	</a:t>
            </a:r>
            <a:r>
              <a:rPr lang="en-US" sz="2800" dirty="0">
                <a:solidFill>
                  <a:srgbClr val="404040"/>
                </a:solidFill>
                <a:latin typeface="Calibri" panose="020F0502020204030204" pitchFamily="34" charset="0"/>
              </a:rPr>
              <a:t>P(The) × P(</a:t>
            </a:r>
            <a:r>
              <a:rPr lang="en-US" sz="2800" dirty="0" err="1">
                <a:solidFill>
                  <a:srgbClr val="404040"/>
                </a:solidFill>
                <a:latin typeface="Calibri" panose="020F0502020204030204" pitchFamily="34" charset="0"/>
              </a:rPr>
              <a:t>cat</a:t>
            </a:r>
            <a:r>
              <a:rPr lang="en-US" sz="2800" dirty="0" err="1">
                <a:solidFill>
                  <a:srgbClr val="404040"/>
                </a:solidFill>
                <a:latin typeface="Calibri" panose="020F0502020204030204" pitchFamily="34" charset="0"/>
              </a:rPr>
              <a:t>|The</a:t>
            </a:r>
            <a:r>
              <a:rPr lang="en-US" sz="2800" dirty="0">
                <a:solidFill>
                  <a:srgbClr val="404040"/>
                </a:solidFill>
                <a:latin typeface="Calibri" panose="020F0502020204030204" pitchFamily="34" charset="0"/>
              </a:rPr>
              <a:t>) ×  P(</a:t>
            </a:r>
            <a:r>
              <a:rPr lang="en-US" sz="2800" dirty="0" err="1">
                <a:solidFill>
                  <a:srgbClr val="404040"/>
                </a:solidFill>
                <a:latin typeface="Calibri" panose="020F0502020204030204" pitchFamily="34" charset="0"/>
              </a:rPr>
              <a:t>sat</a:t>
            </a:r>
            <a:r>
              <a:rPr lang="en-US" sz="2800" dirty="0" err="1">
                <a:solidFill>
                  <a:srgbClr val="404040"/>
                </a:solidFill>
                <a:latin typeface="Calibri" panose="020F0502020204030204" pitchFamily="34" charset="0"/>
              </a:rPr>
              <a:t>|The cat</a:t>
            </a:r>
            <a:r>
              <a:rPr lang="en-US" sz="2800" dirty="0">
                <a:solidFill>
                  <a:srgbClr val="404040"/>
                </a:solidFill>
                <a:latin typeface="Calibri" panose="020F0502020204030204" pitchFamily="34" charset="0"/>
              </a:rPr>
              <a:t>) </a:t>
            </a:r>
            <a:endParaRPr lang="en-US" sz="2800" dirty="0">
              <a:solidFill>
                <a:srgbClr val="404040"/>
              </a:solidFill>
              <a:latin typeface="Calibri" panose="020F0502020204030204" pitchFamily="34" charset="0"/>
            </a:endParaRPr>
          </a:p>
          <a:p>
            <a:pPr eaLnBrk="1" hangingPunct="1">
              <a:buFont typeface="Times" pitchFamily="-65" charset="0"/>
              <a:buNone/>
            </a:pPr>
            <a:r>
              <a:rPr lang="en-US" sz="2800" dirty="0">
                <a:solidFill>
                  <a:srgbClr val="404040"/>
                </a:solidFill>
                <a:latin typeface="Calibri" panose="020F0502020204030204" pitchFamily="34" charset="0"/>
              </a:rPr>
              <a:t>      ×  P(</a:t>
            </a:r>
            <a:r>
              <a:rPr lang="en-US" sz="2800" dirty="0" err="1">
                <a:solidFill>
                  <a:srgbClr val="404040"/>
                </a:solidFill>
                <a:latin typeface="Calibri" panose="020F0502020204030204" pitchFamily="34" charset="0"/>
              </a:rPr>
              <a:t>on</a:t>
            </a:r>
            <a:r>
              <a:rPr lang="en-US" sz="2800" dirty="0" err="1">
                <a:solidFill>
                  <a:srgbClr val="404040"/>
                </a:solidFill>
                <a:latin typeface="Calibri" panose="020F0502020204030204" pitchFamily="34" charset="0"/>
              </a:rPr>
              <a:t>|The</a:t>
            </a:r>
            <a:r>
              <a:rPr lang="en-US" sz="2800" dirty="0">
                <a:solidFill>
                  <a:srgbClr val="404040"/>
                </a:solidFill>
                <a:latin typeface="Calibri" panose="020F0502020204030204" pitchFamily="34" charset="0"/>
              </a:rPr>
              <a:t> cat sat) ×  P(</a:t>
            </a:r>
            <a:r>
              <a:rPr lang="en-US" sz="2800" dirty="0" err="1">
                <a:solidFill>
                  <a:srgbClr val="404040"/>
                </a:solidFill>
                <a:latin typeface="Calibri" panose="020F0502020204030204" pitchFamily="34" charset="0"/>
              </a:rPr>
              <a:t>the</a:t>
            </a:r>
            <a:r>
              <a:rPr lang="en-US" sz="2800" dirty="0" err="1">
                <a:solidFill>
                  <a:srgbClr val="404040"/>
                </a:solidFill>
                <a:latin typeface="Calibri" panose="020F0502020204030204" pitchFamily="34" charset="0"/>
              </a:rPr>
              <a:t>|The</a:t>
            </a:r>
            <a:r>
              <a:rPr lang="en-US" sz="2800" dirty="0">
                <a:solidFill>
                  <a:srgbClr val="404040"/>
                </a:solidFill>
                <a:latin typeface="Calibri" panose="020F0502020204030204" pitchFamily="34" charset="0"/>
              </a:rPr>
              <a:t> cat sat on)</a:t>
            </a:r>
            <a:endParaRPr lang="en-US" sz="2800" dirty="0">
              <a:solidFill>
                <a:srgbClr val="404040"/>
              </a:solidFill>
              <a:latin typeface="Calibri" panose="020F0502020204030204" pitchFamily="34" charset="0"/>
            </a:endParaRPr>
          </a:p>
          <a:p>
            <a:pPr indent="457200" eaLnBrk="1" hangingPunct="1">
              <a:buFont typeface="Times" pitchFamily="-65" charset="0"/>
              <a:buNone/>
            </a:pPr>
            <a:r>
              <a:rPr lang="en-US" dirty="0">
                <a:solidFill>
                  <a:srgbClr val="404040"/>
                </a:solidFill>
                <a:latin typeface="Calibri" panose="020F0502020204030204" pitchFamily="34" charset="0"/>
                <a:sym typeface="+mn-ea"/>
              </a:rPr>
              <a:t>×  P(</a:t>
            </a:r>
            <a:r>
              <a:rPr lang="en-US" dirty="0" err="1">
                <a:solidFill>
                  <a:srgbClr val="404040"/>
                </a:solidFill>
                <a:latin typeface="Calibri" panose="020F0502020204030204" pitchFamily="34" charset="0"/>
                <a:sym typeface="+mn-ea"/>
              </a:rPr>
              <a:t>mat</a:t>
            </a:r>
            <a:r>
              <a:rPr lang="en-US" dirty="0" err="1">
                <a:solidFill>
                  <a:srgbClr val="404040"/>
                </a:solidFill>
                <a:latin typeface="Calibri" panose="020F0502020204030204" pitchFamily="34" charset="0"/>
                <a:sym typeface="+mn-ea"/>
              </a:rPr>
              <a:t>|The</a:t>
            </a:r>
            <a:r>
              <a:rPr lang="en-US" dirty="0">
                <a:solidFill>
                  <a:srgbClr val="404040"/>
                </a:solidFill>
                <a:latin typeface="Calibri" panose="020F0502020204030204" pitchFamily="34" charset="0"/>
                <a:sym typeface="+mn-ea"/>
              </a:rPr>
              <a:t> cat sat on the)</a:t>
            </a:r>
            <a:r>
              <a:rPr lang="en-US" sz="2800" dirty="0">
                <a:solidFill>
                  <a:srgbClr val="404040"/>
                </a:solidFill>
                <a:latin typeface="Calibri" panose="020F0502020204030204" pitchFamily="34" charset="0"/>
              </a:rPr>
              <a:t> </a:t>
            </a:r>
            <a:endParaRPr lang="en-US" sz="2800" dirty="0">
              <a:solidFill>
                <a:srgbClr val="404040"/>
              </a:solidFill>
              <a:latin typeface="Calibri" panose="020F0502020204030204" pitchFamily="34" charset="0"/>
            </a:endParaRPr>
          </a:p>
        </p:txBody>
      </p:sp>
      <p:pic>
        <p:nvPicPr>
          <p:cNvPr id="3" name="Picture 2"/>
          <p:cNvPicPr>
            <a:picLocks noChangeAspect="1"/>
          </p:cNvPicPr>
          <p:nvPr/>
        </p:nvPicPr>
        <p:blipFill>
          <a:blip r:embed="rId1"/>
          <a:stretch>
            <a:fillRect/>
          </a:stretch>
        </p:blipFill>
        <p:spPr>
          <a:xfrm>
            <a:off x="1075690" y="1422400"/>
            <a:ext cx="7270750" cy="1524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63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3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63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63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a:t>Markov Assumption</a:t>
            </a:r>
            <a:endParaRPr lang="en-US"/>
          </a:p>
        </p:txBody>
      </p:sp>
      <p:sp>
        <p:nvSpPr>
          <p:cNvPr id="75779" name="Rectangle 3"/>
          <p:cNvSpPr>
            <a:spLocks noGrp="1" noChangeArrowheads="1"/>
          </p:cNvSpPr>
          <p:nvPr>
            <p:ph idx="1"/>
          </p:nvPr>
        </p:nvSpPr>
        <p:spPr/>
        <p:txBody>
          <a:bodyPr>
            <a:normAutofit/>
          </a:bodyPr>
          <a:lstStyle/>
          <a:p>
            <a:pPr eaLnBrk="1" hangingPunct="1"/>
            <a:r>
              <a:rPr lang="en-US" sz="3600" dirty="0">
                <a:latin typeface="Calibri" panose="020F0502020204030204" pitchFamily="34" charset="0"/>
              </a:rPr>
              <a:t>Simplifying assumption:</a:t>
            </a:r>
            <a:endParaRPr lang="en-US" sz="3600" dirty="0">
              <a:latin typeface="Calibri" panose="020F0502020204030204" pitchFamily="34" charset="0"/>
            </a:endParaRPr>
          </a:p>
          <a:p>
            <a:pPr marL="457200" lvl="1" indent="0" eaLnBrk="1" hangingPunct="1">
              <a:buNone/>
            </a:pPr>
            <a:endParaRPr lang="en-US" sz="3600" dirty="0">
              <a:latin typeface="Calibri" panose="020F0502020204030204" pitchFamily="34" charset="0"/>
            </a:endParaRPr>
          </a:p>
          <a:p>
            <a:pPr marL="457200" lvl="1" indent="0" eaLnBrk="1" hangingPunct="1">
              <a:buNone/>
            </a:pPr>
            <a:endParaRPr lang="en-US" sz="3200" dirty="0">
              <a:solidFill>
                <a:srgbClr val="A50021"/>
              </a:solidFill>
              <a:latin typeface="Calibri" panose="020F0502020204030204" pitchFamily="34" charset="0"/>
            </a:endParaRPr>
          </a:p>
          <a:p>
            <a:pPr marL="0" indent="0" eaLnBrk="1" hangingPunct="1">
              <a:buNone/>
            </a:pPr>
            <a:endParaRPr lang="en-US" sz="3600" dirty="0">
              <a:latin typeface="Calibri" panose="020F0502020204030204" pitchFamily="34" charset="0"/>
            </a:endParaRPr>
          </a:p>
          <a:p>
            <a:pPr eaLnBrk="1" hangingPunct="1"/>
            <a:endParaRPr lang="en-US" dirty="0">
              <a:latin typeface="Calibri" panose="020F0502020204030204" pitchFamily="34" charset="0"/>
            </a:endParaRPr>
          </a:p>
          <a:p>
            <a:pPr eaLnBrk="1" hangingPunct="1">
              <a:buFont typeface="Wingdings" panose="05000000000000000000" pitchFamily="2" charset="2"/>
              <a:buNone/>
            </a:pPr>
            <a:endParaRPr lang="en-US" dirty="0">
              <a:latin typeface="Calibri" panose="020F0502020204030204" pitchFamily="34" charset="0"/>
            </a:endParaRPr>
          </a:p>
        </p:txBody>
      </p:sp>
      <p:pic>
        <p:nvPicPr>
          <p:cNvPr id="2" name="Picture 1"/>
          <p:cNvPicPr>
            <a:picLocks noChangeAspect="1"/>
          </p:cNvPicPr>
          <p:nvPr/>
        </p:nvPicPr>
        <p:blipFill>
          <a:blip r:embed="rId1"/>
          <a:srcRect/>
          <a:stretch>
            <a:fillRect/>
          </a:stretch>
        </p:blipFill>
        <p:spPr>
          <a:xfrm>
            <a:off x="7372442" y="150325"/>
            <a:ext cx="1342949" cy="1920875"/>
          </a:xfrm>
          <a:prstGeom prst="rect">
            <a:avLst/>
          </a:prstGeom>
        </p:spPr>
      </p:pic>
      <p:sp>
        <p:nvSpPr>
          <p:cNvPr id="3" name="TextBox 2"/>
          <p:cNvSpPr txBox="1"/>
          <p:nvPr/>
        </p:nvSpPr>
        <p:spPr>
          <a:xfrm>
            <a:off x="7152663" y="2022475"/>
            <a:ext cx="1441420" cy="3385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rPr>
              <a:t>Andrei Markov</a:t>
            </a:r>
            <a:endPar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p:txBody>
      </p:sp>
      <p:sp>
        <p:nvSpPr>
          <p:cNvPr id="8" name="TextBox 7"/>
          <p:cNvSpPr txBox="1"/>
          <p:nvPr/>
        </p:nvSpPr>
        <p:spPr>
          <a:xfrm>
            <a:off x="600710" y="2800350"/>
            <a:ext cx="8394065" cy="460375"/>
          </a:xfrm>
          <a:prstGeom prst="rect">
            <a:avLst/>
          </a:prstGeom>
          <a:noFill/>
        </p:spPr>
        <p:txBody>
          <a:bodyPr wrap="square" rtlCol="0">
            <a:spAutoFit/>
          </a:bodyPr>
          <a:lstStyle/>
          <a:p>
            <a:r>
              <a:rPr lang="en-US" dirty="0">
                <a:solidFill>
                  <a:srgbClr val="404040"/>
                </a:solidFill>
                <a:latin typeface="Calibri" panose="020F0502020204030204" pitchFamily="34" charset="0"/>
                <a:sym typeface="+mn-ea"/>
              </a:rPr>
              <a:t>P(</a:t>
            </a:r>
            <a:r>
              <a:rPr lang="en-US" dirty="0" err="1">
                <a:solidFill>
                  <a:srgbClr val="404040"/>
                </a:solidFill>
                <a:latin typeface="Calibri" panose="020F0502020204030204" pitchFamily="34" charset="0"/>
                <a:sym typeface="+mn-ea"/>
              </a:rPr>
              <a:t>mat|The</a:t>
            </a:r>
            <a:r>
              <a:rPr lang="en-US" dirty="0">
                <a:solidFill>
                  <a:srgbClr val="404040"/>
                </a:solidFill>
                <a:latin typeface="Calibri" panose="020F0502020204030204" pitchFamily="34" charset="0"/>
                <a:sym typeface="+mn-ea"/>
              </a:rPr>
              <a:t> cat sat on the) </a:t>
            </a:r>
            <a:r>
              <a:rPr lang="en-US" dirty="0"/>
              <a:t>≈ </a:t>
            </a:r>
            <a:r>
              <a:rPr lang="en-US" dirty="0">
                <a:solidFill>
                  <a:srgbClr val="404040"/>
                </a:solidFill>
                <a:latin typeface="Calibri" panose="020F0502020204030204" pitchFamily="34" charset="0"/>
                <a:sym typeface="+mn-ea"/>
              </a:rPr>
              <a:t>P(</a:t>
            </a:r>
            <a:r>
              <a:rPr lang="en-US" dirty="0" err="1">
                <a:solidFill>
                  <a:srgbClr val="404040"/>
                </a:solidFill>
                <a:latin typeface="Calibri" panose="020F0502020204030204" pitchFamily="34" charset="0"/>
                <a:sym typeface="+mn-ea"/>
              </a:rPr>
              <a:t>mat|the</a:t>
            </a:r>
            <a:r>
              <a:rPr lang="en-US" dirty="0">
                <a:solidFill>
                  <a:srgbClr val="404040"/>
                </a:solidFill>
                <a:latin typeface="Calibri" panose="020F0502020204030204" pitchFamily="34" charset="0"/>
                <a:sym typeface="+mn-ea"/>
              </a:rPr>
              <a:t>)</a:t>
            </a:r>
            <a:endParaRPr lang="en-US" dirty="0"/>
          </a:p>
        </p:txBody>
      </p:sp>
      <p:pic>
        <p:nvPicPr>
          <p:cNvPr id="6" name="Picture 5"/>
          <p:cNvPicPr>
            <a:picLocks noChangeAspect="1"/>
          </p:cNvPicPr>
          <p:nvPr/>
        </p:nvPicPr>
        <p:blipFill>
          <a:blip r:embed="rId2"/>
          <a:stretch>
            <a:fillRect/>
          </a:stretch>
        </p:blipFill>
        <p:spPr>
          <a:xfrm>
            <a:off x="1447801" y="4123342"/>
            <a:ext cx="4800599" cy="753813"/>
          </a:xfrm>
          <a:prstGeom prst="rect">
            <a:avLst/>
          </a:prstGeom>
        </p:spPr>
      </p:pic>
      <p:sp>
        <p:nvSpPr>
          <p:cNvPr id="7" name="TextBox 6"/>
          <p:cNvSpPr txBox="1"/>
          <p:nvPr/>
        </p:nvSpPr>
        <p:spPr>
          <a:xfrm>
            <a:off x="7615432" y="4854675"/>
            <a:ext cx="1502655" cy="276999"/>
          </a:xfrm>
          <a:prstGeom prst="rect">
            <a:avLst/>
          </a:prstGeom>
          <a:noFill/>
        </p:spPr>
        <p:txBody>
          <a:bodyPr wrap="none" rtlCol="0">
            <a:spAutoFit/>
          </a:bodyPr>
          <a:lstStyle/>
          <a:p>
            <a:r>
              <a:rPr lang="en-US" sz="1200" dirty="0">
                <a:solidFill>
                  <a:schemeClr val="bg1">
                    <a:lumMod val="50000"/>
                  </a:schemeClr>
                </a:solidFill>
                <a:latin typeface="Calibri" panose="020F0502020204030204" pitchFamily="34" charset="0"/>
                <a:cs typeface="Calibri" panose="020F0502020204030204" pitchFamily="34" charset="0"/>
              </a:rPr>
              <a:t>Wikimedia commons</a:t>
            </a:r>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577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dirty="0"/>
              <a:t>Bigram Markov Assumption</a:t>
            </a:r>
            <a:endParaRPr lang="en-US" dirty="0"/>
          </a:p>
        </p:txBody>
      </p:sp>
      <p:sp>
        <p:nvSpPr>
          <p:cNvPr id="75779" name="Rectangle 3"/>
          <p:cNvSpPr>
            <a:spLocks noGrp="1" noChangeArrowheads="1"/>
          </p:cNvSpPr>
          <p:nvPr>
            <p:ph idx="1"/>
          </p:nvPr>
        </p:nvSpPr>
        <p:spPr>
          <a:xfrm>
            <a:off x="822960" y="908050"/>
            <a:ext cx="7940040" cy="3721100"/>
          </a:xfrm>
        </p:spPr>
        <p:txBody>
          <a:bodyPr>
            <a:normAutofit/>
          </a:bodyPr>
          <a:lstStyle/>
          <a:p>
            <a:endParaRPr lang="en-US" sz="3600" dirty="0"/>
          </a:p>
          <a:p>
            <a:endParaRPr lang="en-US" sz="3200" dirty="0"/>
          </a:p>
          <a:p>
            <a:endParaRPr lang="en-US" sz="3200" dirty="0"/>
          </a:p>
          <a:p>
            <a:r>
              <a:rPr lang="en-US" sz="3200" dirty="0"/>
              <a:t>Instead of:</a:t>
            </a:r>
            <a:endParaRPr lang="en-US" sz="3200" dirty="0"/>
          </a:p>
          <a:p>
            <a:pPr marL="0" indent="0">
              <a:buNone/>
            </a:pPr>
            <a:r>
              <a:rPr lang="en-US" sz="3200" dirty="0"/>
              <a:t>More generally, we approximate each component in the product</a:t>
            </a:r>
            <a:endParaRPr lang="en-US" sz="3200" dirty="0">
              <a:latin typeface="Calibri" panose="020F0502020204030204" pitchFamily="34" charset="0"/>
            </a:endParaRPr>
          </a:p>
          <a:p>
            <a:pPr eaLnBrk="1" hangingPunct="1"/>
            <a:endParaRPr lang="en-US" dirty="0">
              <a:latin typeface="Calibri" panose="020F0502020204030204" pitchFamily="34" charset="0"/>
            </a:endParaRPr>
          </a:p>
          <a:p>
            <a:pPr eaLnBrk="1" hangingPunct="1">
              <a:buFont typeface="Wingdings" panose="05000000000000000000" pitchFamily="2" charset="2"/>
              <a:buNone/>
            </a:pPr>
            <a:endParaRPr lang="en-US" dirty="0">
              <a:latin typeface="Calibri" panose="020F0502020204030204" pitchFamily="34" charset="0"/>
            </a:endParaRPr>
          </a:p>
        </p:txBody>
      </p:sp>
      <p:pic>
        <p:nvPicPr>
          <p:cNvPr id="3" name="Picture 2"/>
          <p:cNvPicPr>
            <a:picLocks noChangeAspect="1"/>
          </p:cNvPicPr>
          <p:nvPr/>
        </p:nvPicPr>
        <p:blipFill>
          <a:blip r:embed="rId1"/>
          <a:stretch>
            <a:fillRect/>
          </a:stretch>
        </p:blipFill>
        <p:spPr>
          <a:xfrm>
            <a:off x="1371600" y="908050"/>
            <a:ext cx="5089338" cy="1587500"/>
          </a:xfrm>
          <a:prstGeom prst="rect">
            <a:avLst/>
          </a:prstGeom>
        </p:spPr>
      </p:pic>
      <p:pic>
        <p:nvPicPr>
          <p:cNvPr id="5" name="Picture 4"/>
          <p:cNvPicPr>
            <a:picLocks noChangeAspect="1"/>
          </p:cNvPicPr>
          <p:nvPr/>
        </p:nvPicPr>
        <p:blipFill>
          <a:blip r:embed="rId2"/>
          <a:stretch>
            <a:fillRect/>
          </a:stretch>
        </p:blipFill>
        <p:spPr>
          <a:xfrm>
            <a:off x="3549707" y="2301875"/>
            <a:ext cx="2090305" cy="971550"/>
          </a:xfrm>
          <a:prstGeom prst="rect">
            <a:avLst/>
          </a:prstGeom>
        </p:spPr>
      </p:pic>
      <p:pic>
        <p:nvPicPr>
          <p:cNvPr id="8" name="Picture 7"/>
          <p:cNvPicPr>
            <a:picLocks noChangeAspect="1"/>
          </p:cNvPicPr>
          <p:nvPr/>
        </p:nvPicPr>
        <p:blipFill>
          <a:blip r:embed="rId3"/>
          <a:stretch>
            <a:fillRect/>
          </a:stretch>
        </p:blipFill>
        <p:spPr>
          <a:xfrm>
            <a:off x="1240971" y="4123045"/>
            <a:ext cx="6662057" cy="9715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779">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685800" y="1485900"/>
            <a:ext cx="7772400" cy="3086100"/>
          </a:xfrm>
          <a:prstGeom prst="rect">
            <a:avLst/>
          </a:prstGeom>
          <a:noFill/>
          <a:ln w="9525">
            <a:noFill/>
            <a:miter lim="800000"/>
          </a:ln>
        </p:spPr>
        <p:txBody>
          <a:bodyPr/>
          <a:lstStyle/>
          <a:p>
            <a:pPr marL="342900" marR="0" lvl="0" indent="-342900" algn="l" defTabSz="914400" rtl="0" eaLnBrk="1" fontAlgn="base" latinLnBrk="0" hangingPunct="1">
              <a:lnSpc>
                <a:spcPct val="100000"/>
              </a:lnSpc>
              <a:spcBef>
                <a:spcPct val="20000"/>
              </a:spcBef>
              <a:spcAft>
                <a:spcPct val="0"/>
              </a:spcAft>
              <a:buClr>
                <a:srgbClr val="605435"/>
              </a:buClr>
              <a:buSzTx/>
              <a:buFont typeface="Wingdings" panose="05000000000000000000" pitchFamily="2" charset="2"/>
              <a:buBlip>
                <a:blip r:embed="rId1"/>
              </a:buBlip>
              <a:defRPr/>
            </a:pPr>
            <a:endParaRPr kumimoji="0" lang="en-US" sz="2400" b="0" i="0" u="none" strike="noStrike" kern="1200" cap="none" spc="0" normalizeH="0" baseline="0" noProof="0">
              <a:ln>
                <a:noFill/>
              </a:ln>
              <a:solidFill>
                <a:srgbClr val="5400A8"/>
              </a:solidFill>
              <a:effectLst/>
              <a:uLnTx/>
              <a:uFillTx/>
              <a:latin typeface="Tahoma" panose="020B0604030504040204" charset="0"/>
              <a:ea typeface="MS PGothic" panose="020B0600070205080204" charset="-128"/>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panose="05000000000000000000" pitchFamily="2" charset="2"/>
              <a:buBlip>
                <a:blip r:embed="rId1"/>
              </a:buBlip>
              <a:defRPr/>
            </a:pPr>
            <a:endParaRPr kumimoji="0" lang="en-US" sz="2400" b="0" i="0" u="none" strike="noStrike" kern="1200" cap="none" spc="0" normalizeH="0" baseline="0" noProof="0">
              <a:ln>
                <a:noFill/>
              </a:ln>
              <a:solidFill>
                <a:srgbClr val="5400A8"/>
              </a:solidFill>
              <a:effectLst/>
              <a:uLnTx/>
              <a:uFillTx/>
              <a:latin typeface="Tahoma" panose="020B0604030504040204" charset="0"/>
              <a:ea typeface="MS PGothic" panose="020B0600070205080204" charset="-128"/>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panose="05000000000000000000" pitchFamily="2" charset="2"/>
              <a:buBlip>
                <a:blip r:embed="rId1"/>
              </a:buBlip>
              <a:defRPr/>
            </a:pPr>
            <a:endParaRPr kumimoji="0" lang="en-US" sz="2400" b="0" i="0" u="none" strike="noStrike" kern="1200" cap="none" spc="0" normalizeH="0" baseline="0" noProof="0">
              <a:ln>
                <a:noFill/>
              </a:ln>
              <a:solidFill>
                <a:srgbClr val="5400A8"/>
              </a:solidFill>
              <a:effectLst/>
              <a:uLnTx/>
              <a:uFillTx/>
              <a:latin typeface="Tahoma" panose="020B0604030504040204" charset="0"/>
              <a:ea typeface="MS PGothic" panose="020B0600070205080204" charset="-128"/>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panose="05000000000000000000" pitchFamily="2" charset="2"/>
              <a:buBlip>
                <a:blip r:embed="rId1"/>
              </a:buBlip>
              <a:defRPr/>
            </a:pPr>
            <a:endParaRPr kumimoji="0" lang="en-US" sz="2400" b="0" i="0" u="none" strike="noStrike" kern="1200" cap="none" spc="0" normalizeH="0" baseline="0" noProof="0">
              <a:ln>
                <a:noFill/>
              </a:ln>
              <a:solidFill>
                <a:srgbClr val="5400A8"/>
              </a:solidFill>
              <a:effectLst/>
              <a:uLnTx/>
              <a:uFillTx/>
              <a:latin typeface="Tahoma" panose="020B0604030504040204" charset="0"/>
              <a:ea typeface="MS PGothic" panose="020B0600070205080204" charset="-128"/>
            </a:endParaRPr>
          </a:p>
        </p:txBody>
      </p:sp>
      <p:sp>
        <p:nvSpPr>
          <p:cNvPr id="77829" name="Rectangle 4"/>
          <p:cNvSpPr>
            <a:spLocks noGrp="1" noChangeArrowheads="1"/>
          </p:cNvSpPr>
          <p:nvPr>
            <p:ph type="title"/>
          </p:nvPr>
        </p:nvSpPr>
        <p:spPr/>
        <p:txBody>
          <a:bodyPr/>
          <a:lstStyle/>
          <a:p>
            <a:pPr eaLnBrk="1" hangingPunct="1"/>
            <a:r>
              <a:rPr lang="en-US" dirty="0"/>
              <a:t>Simplest case: Unigram model</a:t>
            </a:r>
            <a:endParaRPr lang="en-US" dirty="0"/>
          </a:p>
        </p:txBody>
      </p:sp>
      <p:sp>
        <p:nvSpPr>
          <p:cNvPr id="6" name="TextBox 5"/>
          <p:cNvSpPr txBox="1"/>
          <p:nvPr/>
        </p:nvSpPr>
        <p:spPr>
          <a:xfrm>
            <a:off x="685800" y="2792670"/>
            <a:ext cx="8077200" cy="2277547"/>
          </a:xfrm>
          <a:prstGeom prst="rect">
            <a:avLst/>
          </a:prstGeom>
          <a:noFill/>
        </p:spPr>
        <p:txBody>
          <a:bodyPr wrap="square" rtlCol="0">
            <a:spAutoFit/>
          </a:bodyPr>
          <a:lstStyle/>
          <a:p>
            <a:r>
              <a:rPr lang="en-US" sz="1600" dirty="0">
                <a:effectLst/>
                <a:latin typeface="Courier New" panose="02070309020205020404" pitchFamily="49" charset="0"/>
                <a:cs typeface="Courier New" panose="02070309020205020404" pitchFamily="49" charset="0"/>
              </a:rPr>
              <a:t>To him swallowed confess hear both . Which . Of save on trail for are ay device and rote life have</a:t>
            </a:r>
            <a:endParaRPr lang="en-US" sz="1600" dirty="0">
              <a:effectLst/>
              <a:latin typeface="Courier New" panose="02070309020205020404" pitchFamily="49" charset="0"/>
              <a:cs typeface="Courier New" panose="02070309020205020404" pitchFamily="49" charset="0"/>
            </a:endParaRPr>
          </a:p>
          <a:p>
            <a:br>
              <a:rPr lang="en-US" sz="1600" dirty="0">
                <a:effectLst/>
                <a:latin typeface="Courier New" panose="02070309020205020404" pitchFamily="49" charset="0"/>
                <a:cs typeface="Courier New" panose="02070309020205020404" pitchFamily="49" charset="0"/>
              </a:rPr>
            </a:br>
            <a:r>
              <a:rPr lang="en-US" sz="1600" dirty="0">
                <a:effectLst/>
                <a:latin typeface="Courier New" panose="02070309020205020404" pitchFamily="49" charset="0"/>
                <a:cs typeface="Courier New" panose="02070309020205020404" pitchFamily="49" charset="0"/>
              </a:rPr>
              <a:t>Hill he late speaks ; or ! a more to leg less first you enter </a:t>
            </a:r>
            <a:endParaRPr lang="en-US" sz="1600" dirty="0">
              <a:effectLst/>
              <a:latin typeface="Courier New" panose="02070309020205020404" pitchFamily="49" charset="0"/>
              <a:cs typeface="Courier New" panose="02070309020205020404" pitchFamily="49" charset="0"/>
            </a:endParaRPr>
          </a:p>
          <a:p>
            <a:endParaRPr lang="en-US" sz="1600" dirty="0">
              <a:latin typeface="Courier New" panose="02070309020205020404" pitchFamily="49" charset="0"/>
              <a:cs typeface="Courier New" panose="02070309020205020404" pitchFamily="49" charset="0"/>
            </a:endParaRPr>
          </a:p>
          <a:p>
            <a:r>
              <a:rPr lang="en-US" sz="1600" dirty="0">
                <a:effectLst/>
                <a:latin typeface="Courier New" panose="02070309020205020404" pitchFamily="49" charset="0"/>
                <a:cs typeface="Courier New" panose="02070309020205020404" pitchFamily="49" charset="0"/>
              </a:rPr>
              <a:t>Months the my and issue of year foreign new exchange’s September</a:t>
            </a:r>
            <a:endParaRPr lang="en-US" sz="1600" dirty="0">
              <a:effectLst/>
              <a:latin typeface="Courier New" panose="02070309020205020404" pitchFamily="49" charset="0"/>
              <a:cs typeface="Courier New" panose="02070309020205020404" pitchFamily="49" charset="0"/>
            </a:endParaRPr>
          </a:p>
          <a:p>
            <a:r>
              <a:rPr lang="en-US" sz="1600" dirty="0">
                <a:effectLst/>
                <a:latin typeface="Courier New" panose="02070309020205020404" pitchFamily="49" charset="0"/>
                <a:cs typeface="Courier New" panose="02070309020205020404" pitchFamily="49" charset="0"/>
              </a:rPr>
              <a:t> </a:t>
            </a:r>
            <a:endParaRPr lang="en-US" sz="1600" dirty="0">
              <a:effectLst/>
              <a:latin typeface="Courier New" panose="02070309020205020404" pitchFamily="49" charset="0"/>
              <a:cs typeface="Courier New" panose="02070309020205020404" pitchFamily="49" charset="0"/>
            </a:endParaRPr>
          </a:p>
          <a:p>
            <a:r>
              <a:rPr lang="en-US" sz="1600" dirty="0">
                <a:effectLst/>
                <a:latin typeface="Courier New" panose="02070309020205020404" pitchFamily="49" charset="0"/>
                <a:cs typeface="Courier New" panose="02070309020205020404" pitchFamily="49" charset="0"/>
              </a:rPr>
              <a:t>were recession exchange new endorsed a acquire to six executives </a:t>
            </a:r>
            <a:endParaRPr lang="en-US" sz="1600" dirty="0">
              <a:effectLst/>
              <a:latin typeface="Courier New" panose="02070309020205020404" pitchFamily="49" charset="0"/>
              <a:cs typeface="Courier New" panose="02070309020205020404" pitchFamily="49" charset="0"/>
            </a:endParaRPr>
          </a:p>
          <a:p>
            <a:endParaRPr lang="en-US" sz="1400" dirty="0">
              <a:effectLst/>
              <a:latin typeface="Courier New" panose="02070309020205020404" pitchFamily="49" charset="0"/>
              <a:cs typeface="Courier New" panose="02070309020205020404" pitchFamily="49" charset="0"/>
            </a:endParaRPr>
          </a:p>
        </p:txBody>
      </p:sp>
      <p:sp>
        <p:nvSpPr>
          <p:cNvPr id="7" name="TextBox 6"/>
          <p:cNvSpPr txBox="1"/>
          <p:nvPr/>
        </p:nvSpPr>
        <p:spPr>
          <a:xfrm>
            <a:off x="228600" y="2247840"/>
            <a:ext cx="8188717"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rPr>
              <a:t>Some automatically generated sentences from two different unigram models</a:t>
            </a:r>
            <a:endPar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p:txBody>
      </p:sp>
      <p:graphicFrame>
        <p:nvGraphicFramePr>
          <p:cNvPr id="8" name="Object 6"/>
          <p:cNvGraphicFramePr>
            <a:graphicFrameLocks noChangeAspect="1"/>
          </p:cNvGraphicFramePr>
          <p:nvPr/>
        </p:nvGraphicFramePr>
        <p:xfrm>
          <a:off x="1781175" y="1144399"/>
          <a:ext cx="4591050" cy="1006475"/>
        </p:xfrm>
        <a:graphic>
          <a:graphicData uri="http://schemas.openxmlformats.org/presentationml/2006/ole">
            <mc:AlternateContent xmlns:mc="http://schemas.openxmlformats.org/markup-compatibility/2006">
              <mc:Choice xmlns:v="urn:schemas-microsoft-com:vml" Requires="v">
                <p:oleObj spid="_x0000_s0" name="Equation" r:id="rId2" imgW="1562100" imgH="342900" progId="Equation.3">
                  <p:embed/>
                </p:oleObj>
              </mc:Choice>
              <mc:Fallback>
                <p:oleObj name="Equation" r:id="rId2" imgW="1562100" imgH="342900" progId="Equation.3">
                  <p:embed/>
                  <p:pic>
                    <p:nvPicPr>
                      <p:cNvPr id="0" name="Object 6"/>
                      <p:cNvPicPr>
                        <a:picLocks noChangeAspect="1" noChangeArrowheads="1"/>
                      </p:cNvPicPr>
                      <p:nvPr/>
                    </p:nvPicPr>
                    <p:blipFill>
                      <a:blip r:embed="rId3"/>
                      <a:srcRect/>
                      <a:stretch>
                        <a:fillRect/>
                      </a:stretch>
                    </p:blipFill>
                    <p:spPr bwMode="auto">
                      <a:xfrm>
                        <a:off x="1781175" y="1144399"/>
                        <a:ext cx="4591050" cy="1006475"/>
                      </a:xfrm>
                      <a:prstGeom prst="rect">
                        <a:avLst/>
                      </a:prstGeom>
                      <a:noFill/>
                      <a:effectLst/>
                    </p:spPr>
                  </p:pic>
                </p:oleObj>
              </mc:Fallback>
            </mc:AlternateContent>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762000" y="1257300"/>
            <a:ext cx="7772400" cy="3657600"/>
          </a:xfrm>
          <a:prstGeom prst="rect">
            <a:avLst/>
          </a:prstGeom>
          <a:noFill/>
          <a:ln w="9525">
            <a:noFill/>
            <a:miter lim="800000"/>
          </a:ln>
        </p:spPr>
        <p:txBody>
          <a:bodyPr/>
          <a:lstStyle/>
          <a:p>
            <a:pPr marL="342900" marR="0" lvl="0" indent="-342900" algn="l" defTabSz="914400" rtl="0" eaLnBrk="1" fontAlgn="base" latinLnBrk="0" hangingPunct="1">
              <a:lnSpc>
                <a:spcPct val="100000"/>
              </a:lnSpc>
              <a:spcBef>
                <a:spcPct val="20000"/>
              </a:spcBef>
              <a:spcAft>
                <a:spcPct val="0"/>
              </a:spcAft>
              <a:buClr>
                <a:srgbClr val="605435"/>
              </a:buClr>
              <a:buSzTx/>
              <a:buFontTx/>
              <a:buNone/>
              <a:defRPr/>
            </a:pPr>
            <a:endParaRPr kumimoji="0" lang="en-US" sz="2400" b="0" i="0" u="none" strike="noStrike" kern="1200" cap="none" spc="0" normalizeH="0" baseline="0" noProof="0" dirty="0">
              <a:ln>
                <a:noFill/>
              </a:ln>
              <a:solidFill>
                <a:prstClr val="black"/>
              </a:solidFill>
              <a:effectLst/>
              <a:uLnTx/>
              <a:uFillTx/>
              <a:latin typeface="Tahoma" panose="020B0604030504040204" charset="0"/>
              <a:ea typeface="MS PGothic" panose="020B0600070205080204" charset="-128"/>
            </a:endParaRPr>
          </a:p>
          <a:p>
            <a:pPr marL="342900" marR="0" lvl="0" indent="-342900" algn="l" defTabSz="914400" rtl="0" eaLnBrk="1" fontAlgn="base" latinLnBrk="0" hangingPunct="1">
              <a:lnSpc>
                <a:spcPct val="100000"/>
              </a:lnSpc>
              <a:spcBef>
                <a:spcPct val="20000"/>
              </a:spcBef>
              <a:spcAft>
                <a:spcPct val="0"/>
              </a:spcAft>
              <a:buClr>
                <a:srgbClr val="605435"/>
              </a:buClr>
              <a:buSzTx/>
              <a:buFontTx/>
              <a:buNone/>
              <a:defRPr/>
            </a:pPr>
            <a:endParaRPr kumimoji="0" lang="en-US" sz="2400" b="0" i="0" u="none" strike="noStrike" kern="1200" cap="none" spc="0" normalizeH="0" baseline="0" noProof="0" dirty="0">
              <a:ln>
                <a:noFill/>
              </a:ln>
              <a:solidFill>
                <a:prstClr val="black"/>
              </a:solidFill>
              <a:effectLst/>
              <a:uLnTx/>
              <a:uFillTx/>
              <a:latin typeface="Tahoma" panose="020B0604030504040204" charset="0"/>
              <a:ea typeface="MS PGothic" panose="020B0600070205080204" charset="-128"/>
            </a:endParaRPr>
          </a:p>
          <a:p>
            <a:pPr marL="800100" marR="0" lvl="1" indent="-342900" algn="l" defTabSz="914400" rtl="0" eaLnBrk="1" fontAlgn="base" latinLnBrk="0" hangingPunct="1">
              <a:lnSpc>
                <a:spcPct val="100000"/>
              </a:lnSpc>
              <a:spcBef>
                <a:spcPct val="20000"/>
              </a:spcBef>
              <a:spcAft>
                <a:spcPct val="0"/>
              </a:spcAft>
              <a:buClr>
                <a:srgbClr val="605435"/>
              </a:buClr>
              <a:buSzTx/>
              <a:buFont typeface="Wingdings" panose="05000000000000000000" pitchFamily="2" charset="2"/>
              <a:buBlip>
                <a:blip r:embed="rId1"/>
              </a:buBlip>
              <a:defRPr/>
            </a:pPr>
            <a:endParaRPr kumimoji="0" lang="en-US" sz="2400" b="0" i="0" u="none" strike="noStrike" kern="1200" cap="none" spc="0" normalizeH="0" baseline="0" noProof="0" dirty="0">
              <a:ln>
                <a:noFill/>
              </a:ln>
              <a:solidFill>
                <a:srgbClr val="5400A8"/>
              </a:solidFill>
              <a:effectLst/>
              <a:uLnTx/>
              <a:uFillTx/>
              <a:latin typeface="Tahoma" panose="020B0604030504040204" charset="0"/>
              <a:ea typeface="MS PGothic" panose="020B0600070205080204" charset="-128"/>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panose="05000000000000000000" pitchFamily="2" charset="2"/>
              <a:buBlip>
                <a:blip r:embed="rId1"/>
              </a:buBlip>
              <a:defRPr/>
            </a:pPr>
            <a:endParaRPr kumimoji="0" lang="en-US" sz="2400" b="0" i="0" u="none" strike="noStrike" kern="1200" cap="none" spc="0" normalizeH="0" baseline="0" noProof="0" dirty="0">
              <a:ln>
                <a:noFill/>
              </a:ln>
              <a:solidFill>
                <a:srgbClr val="5400A8"/>
              </a:solidFill>
              <a:effectLst/>
              <a:uLnTx/>
              <a:uFillTx/>
              <a:latin typeface="Tahoma" panose="020B0604030504040204" charset="0"/>
              <a:ea typeface="MS PGothic" panose="020B0600070205080204" charset="-128"/>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panose="05000000000000000000" pitchFamily="2" charset="2"/>
              <a:buBlip>
                <a:blip r:embed="rId1"/>
              </a:buBlip>
              <a:defRPr/>
            </a:pPr>
            <a:endParaRPr kumimoji="0" lang="en-US" sz="2400" b="0" i="0" u="none" strike="noStrike" kern="1200" cap="none" spc="0" normalizeH="0" baseline="0" noProof="0" dirty="0">
              <a:ln>
                <a:noFill/>
              </a:ln>
              <a:solidFill>
                <a:srgbClr val="5400A8"/>
              </a:solidFill>
              <a:effectLst/>
              <a:uLnTx/>
              <a:uFillTx/>
              <a:latin typeface="Tahoma" panose="020B0604030504040204" charset="0"/>
              <a:ea typeface="MS PGothic" panose="020B0600070205080204" charset="-128"/>
            </a:endParaRPr>
          </a:p>
        </p:txBody>
      </p:sp>
      <p:sp>
        <p:nvSpPr>
          <p:cNvPr id="77829" name="Rectangle 4"/>
          <p:cNvSpPr>
            <a:spLocks noGrp="1" noChangeArrowheads="1"/>
          </p:cNvSpPr>
          <p:nvPr>
            <p:ph type="title"/>
          </p:nvPr>
        </p:nvSpPr>
        <p:spPr/>
        <p:txBody>
          <a:bodyPr/>
          <a:lstStyle/>
          <a:p>
            <a:pPr eaLnBrk="1" hangingPunct="1"/>
            <a:r>
              <a:rPr lang="en-US"/>
              <a:t>Bigram model</a:t>
            </a:r>
            <a:endParaRPr lang="en-US"/>
          </a:p>
        </p:txBody>
      </p:sp>
      <p:sp>
        <p:nvSpPr>
          <p:cNvPr id="7" name="TextBox 6"/>
          <p:cNvSpPr txBox="1"/>
          <p:nvPr/>
        </p:nvSpPr>
        <p:spPr>
          <a:xfrm>
            <a:off x="580176" y="2190750"/>
            <a:ext cx="8610600" cy="3077766"/>
          </a:xfrm>
          <a:prstGeom prst="rect">
            <a:avLst/>
          </a:prstGeom>
          <a:noFill/>
        </p:spPr>
        <p:txBody>
          <a:bodyPr wrap="square" rtlCol="0">
            <a:spAutoFit/>
          </a:bodyPr>
          <a:lstStyle/>
          <a:p>
            <a:r>
              <a:rPr lang="en-US" sz="1600" dirty="0">
                <a:effectLst/>
                <a:latin typeface="Courier New" panose="02070309020205020404" pitchFamily="49" charset="0"/>
                <a:cs typeface="Courier New" panose="02070309020205020404" pitchFamily="49" charset="0"/>
              </a:rPr>
              <a:t>Why dost stand forth thy canopy, forsooth; he is this palpable hit the King Henry. Live king. Follow.</a:t>
            </a:r>
            <a:endParaRPr lang="en-US" sz="1600" dirty="0">
              <a:effectLst/>
              <a:latin typeface="Courier New" panose="02070309020205020404" pitchFamily="49" charset="0"/>
              <a:cs typeface="Courier New" panose="02070309020205020404" pitchFamily="49" charset="0"/>
            </a:endParaRPr>
          </a:p>
          <a:p>
            <a:br>
              <a:rPr lang="en-US" sz="1600" dirty="0">
                <a:effectLst/>
                <a:latin typeface="Courier New" panose="02070309020205020404" pitchFamily="49" charset="0"/>
                <a:cs typeface="Courier New" panose="02070309020205020404" pitchFamily="49" charset="0"/>
              </a:rPr>
            </a:br>
            <a:r>
              <a:rPr lang="en-US" sz="1600" dirty="0">
                <a:effectLst/>
                <a:latin typeface="Courier New" panose="02070309020205020404" pitchFamily="49" charset="0"/>
                <a:cs typeface="Courier New" panose="02070309020205020404" pitchFamily="49" charset="0"/>
              </a:rPr>
              <a:t>What means, sir. I confess she? then all sorts, he is trim, captain. </a:t>
            </a:r>
            <a:endParaRPr lang="en-US" sz="1600" dirty="0">
              <a:effectLst/>
              <a:latin typeface="Courier New" panose="02070309020205020404" pitchFamily="49" charset="0"/>
              <a:cs typeface="Courier New" panose="02070309020205020404" pitchFamily="49" charset="0"/>
            </a:endParaRPr>
          </a:p>
          <a:p>
            <a:endParaRPr lang="en-US" sz="1600" dirty="0">
              <a:effectLst/>
              <a:latin typeface="Courier New" panose="02070309020205020404" pitchFamily="49" charset="0"/>
              <a:cs typeface="Courier New" panose="02070309020205020404" pitchFamily="49" charset="0"/>
            </a:endParaRPr>
          </a:p>
          <a:p>
            <a:r>
              <a:rPr lang="en-US" sz="1600" dirty="0">
                <a:effectLst/>
                <a:latin typeface="Courier New" panose="02070309020205020404" pitchFamily="49" charset="0"/>
                <a:cs typeface="Courier New" panose="02070309020205020404" pitchFamily="49" charset="0"/>
              </a:rPr>
              <a:t>Last December through the way to preserve the Hudson corporation N. B. E. C. Taylor would seem to complete the major central planners one gram point five percent of U. S. E. has already old M. X. corporation of living </a:t>
            </a:r>
            <a:endParaRPr lang="en-US" sz="1600" dirty="0">
              <a:effectLst/>
              <a:latin typeface="Courier New" panose="02070309020205020404" pitchFamily="49" charset="0"/>
              <a:cs typeface="Courier New" panose="02070309020205020404" pitchFamily="49" charset="0"/>
            </a:endParaRPr>
          </a:p>
          <a:p>
            <a:endParaRPr lang="en-US" sz="1600" dirty="0">
              <a:effectLst/>
              <a:latin typeface="Courier New" panose="02070309020205020404" pitchFamily="49" charset="0"/>
              <a:cs typeface="Courier New" panose="02070309020205020404" pitchFamily="49" charset="0"/>
            </a:endParaRPr>
          </a:p>
          <a:p>
            <a:r>
              <a:rPr lang="en-US" sz="1600" dirty="0">
                <a:effectLst/>
                <a:latin typeface="Courier New" panose="02070309020205020404" pitchFamily="49" charset="0"/>
                <a:cs typeface="Courier New" panose="02070309020205020404" pitchFamily="49" charset="0"/>
              </a:rPr>
              <a:t>on information such as more frequently fishing to keep her</a:t>
            </a:r>
            <a:endParaRPr kumimoji="0" lang="en-US" sz="1800" b="0" i="0" u="none" strike="noStrike" kern="1200" cap="none" spc="0" normalizeH="0" baseline="0" noProof="0" dirty="0">
              <a:ln>
                <a:noFill/>
              </a:ln>
              <a:solidFill>
                <a:prstClr val="black"/>
              </a:solidFill>
              <a:effectLst/>
              <a:uLnTx/>
              <a:uFillTx/>
              <a:latin typeface="Courier"/>
              <a:ea typeface="MS PGothic" panose="020B0600070205080204" charset="-128"/>
              <a:cs typeface="Courier"/>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ourier"/>
              <a:ea typeface="MS PGothic" panose="020B0600070205080204" charset="-128"/>
              <a:cs typeface="Courier"/>
            </a:endParaRPr>
          </a:p>
        </p:txBody>
      </p:sp>
      <p:graphicFrame>
        <p:nvGraphicFramePr>
          <p:cNvPr id="6" name="Object 3"/>
          <p:cNvGraphicFramePr>
            <a:graphicFrameLocks noChangeAspect="1"/>
          </p:cNvGraphicFramePr>
          <p:nvPr/>
        </p:nvGraphicFramePr>
        <p:xfrm>
          <a:off x="1371917" y="866631"/>
          <a:ext cx="6400165" cy="783590"/>
        </p:xfrm>
        <a:graphic>
          <a:graphicData uri="http://schemas.openxmlformats.org/presentationml/2006/ole">
            <mc:AlternateContent xmlns:mc="http://schemas.openxmlformats.org/markup-compatibility/2006">
              <mc:Choice xmlns:v="urn:schemas-microsoft-com:vml" Requires="v">
                <p:oleObj spid="_x0000_s0" name="Equation" r:id="rId2" imgW="1917065" imgH="228600" progId="Equation.3">
                  <p:embed/>
                </p:oleObj>
              </mc:Choice>
              <mc:Fallback>
                <p:oleObj name="Equation" r:id="rId2" imgW="1917065" imgH="228600" progId="Equation.3">
                  <p:embed/>
                  <p:pic>
                    <p:nvPicPr>
                      <p:cNvPr id="0" name="Object 3"/>
                      <p:cNvPicPr>
                        <a:picLocks noChangeAspect="1" noChangeArrowheads="1"/>
                      </p:cNvPicPr>
                      <p:nvPr/>
                    </p:nvPicPr>
                    <p:blipFill>
                      <a:blip r:embed="rId3"/>
                      <a:srcRect/>
                      <a:stretch>
                        <a:fillRect/>
                      </a:stretch>
                    </p:blipFill>
                    <p:spPr bwMode="auto">
                      <a:xfrm>
                        <a:off x="1371917" y="866631"/>
                        <a:ext cx="6400165" cy="783590"/>
                      </a:xfrm>
                      <a:prstGeom prst="rect">
                        <a:avLst/>
                      </a:prstGeom>
                      <a:noFill/>
                      <a:effectLst/>
                    </p:spPr>
                  </p:pic>
                </p:oleObj>
              </mc:Fallback>
            </mc:AlternateContent>
          </a:graphicData>
        </a:graphic>
      </p:graphicFrame>
      <p:sp>
        <p:nvSpPr>
          <p:cNvPr id="3" name="Content Placeholder 2"/>
          <p:cNvSpPr txBox="1">
            <a:spLocks noGrp="1"/>
          </p:cNvSpPr>
          <p:nvPr>
            <p:ph idx="1"/>
          </p:nvPr>
        </p:nvSpPr>
        <p:spPr>
          <a:xfrm>
            <a:off x="494168" y="1758004"/>
            <a:ext cx="7925503"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rPr>
              <a:t>Some automatically generated sentences rom two different unigram models</a:t>
            </a:r>
            <a:endPar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Rectangle 4"/>
          <p:cNvSpPr>
            <a:spLocks noGrp="1" noChangeArrowheads="1"/>
          </p:cNvSpPr>
          <p:nvPr>
            <p:ph type="title"/>
          </p:nvPr>
        </p:nvSpPr>
        <p:spPr/>
        <p:txBody>
          <a:bodyPr/>
          <a:lstStyle/>
          <a:p>
            <a:r>
              <a:rPr lang="en-US" dirty="0"/>
              <a:t>Problems with N-gram models</a:t>
            </a:r>
            <a:endParaRPr lang="en-US" dirty="0"/>
          </a:p>
        </p:txBody>
      </p:sp>
      <p:sp>
        <p:nvSpPr>
          <p:cNvPr id="2" name="Content Placeholder 1"/>
          <p:cNvSpPr>
            <a:spLocks noGrp="1"/>
          </p:cNvSpPr>
          <p:nvPr>
            <p:ph idx="1"/>
          </p:nvPr>
        </p:nvSpPr>
        <p:spPr>
          <a:xfrm>
            <a:off x="822960" y="971550"/>
            <a:ext cx="8321040" cy="4171950"/>
          </a:xfrm>
        </p:spPr>
        <p:txBody>
          <a:bodyPr>
            <a:normAutofit lnSpcReduction="10000"/>
          </a:bodyPr>
          <a:lstStyle/>
          <a:p>
            <a:pPr marL="351155" indent="-288925">
              <a:buFont typeface="Arial" panose="020B0604020202020204" pitchFamily="34" charset="0"/>
              <a:buChar char="•"/>
            </a:pPr>
            <a:r>
              <a:rPr lang="en-US" dirty="0"/>
              <a:t>N-grams can't handle </a:t>
            </a:r>
            <a:r>
              <a:rPr lang="en-US" b="1" dirty="0">
                <a:solidFill>
                  <a:srgbClr val="008000"/>
                </a:solidFill>
              </a:rPr>
              <a:t>long-distance dependencies</a:t>
            </a:r>
            <a:r>
              <a:rPr lang="en-US" dirty="0"/>
              <a:t>:</a:t>
            </a:r>
            <a:endParaRPr lang="en-US" dirty="0"/>
          </a:p>
          <a:p>
            <a:pPr marL="351155" lvl="1" indent="-288925">
              <a:spcBef>
                <a:spcPts val="1350"/>
              </a:spcBef>
              <a:buNone/>
            </a:pPr>
            <a:r>
              <a:rPr lang="en-US" sz="2800" dirty="0">
                <a:solidFill>
                  <a:srgbClr val="0200FF"/>
                </a:solidFill>
                <a:latin typeface="Calibri" panose="020F0502020204030204" pitchFamily="34" charset="0"/>
                <a:cs typeface="Calibri" panose="020F0502020204030204" pitchFamily="34" charset="0"/>
              </a:rPr>
              <a:t>“</a:t>
            </a:r>
            <a:r>
              <a:rPr lang="en-US" sz="2800" b="1" dirty="0">
                <a:solidFill>
                  <a:srgbClr val="0200FF"/>
                </a:solidFill>
                <a:latin typeface="Calibri" panose="020F0502020204030204" pitchFamily="34" charset="0"/>
                <a:cs typeface="Calibri" panose="020F0502020204030204" pitchFamily="34" charset="0"/>
              </a:rPr>
              <a:t>The soups </a:t>
            </a:r>
            <a:r>
              <a:rPr lang="en-US" sz="2800" dirty="0">
                <a:solidFill>
                  <a:srgbClr val="0200FF"/>
                </a:solidFill>
                <a:latin typeface="Calibri" panose="020F0502020204030204" pitchFamily="34" charset="0"/>
                <a:cs typeface="Calibri" panose="020F0502020204030204" pitchFamily="34" charset="0"/>
              </a:rPr>
              <a:t>that I made from that new cookbook I bought yesterday </a:t>
            </a:r>
            <a:r>
              <a:rPr lang="en-US" sz="2800" b="1" dirty="0">
                <a:solidFill>
                  <a:srgbClr val="0200FF"/>
                </a:solidFill>
                <a:latin typeface="Calibri" panose="020F0502020204030204" pitchFamily="34" charset="0"/>
                <a:cs typeface="Calibri" panose="020F0502020204030204" pitchFamily="34" charset="0"/>
              </a:rPr>
              <a:t>were</a:t>
            </a:r>
            <a:r>
              <a:rPr lang="en-US" sz="2800" dirty="0">
                <a:solidFill>
                  <a:srgbClr val="0200FF"/>
                </a:solidFill>
                <a:latin typeface="Calibri" panose="020F0502020204030204" pitchFamily="34" charset="0"/>
                <a:cs typeface="Calibri" panose="020F0502020204030204" pitchFamily="34" charset="0"/>
              </a:rPr>
              <a:t> amazingly delicious."</a:t>
            </a:r>
            <a:endParaRPr lang="en-US" sz="2800" dirty="0">
              <a:solidFill>
                <a:srgbClr val="0200FF"/>
              </a:solidFill>
              <a:latin typeface="Calibri" panose="020F0502020204030204" pitchFamily="34" charset="0"/>
              <a:cs typeface="Calibri" panose="020F0502020204030204" pitchFamily="34" charset="0"/>
            </a:endParaRPr>
          </a:p>
          <a:p>
            <a:pPr marL="351155" indent="-288925">
              <a:buFont typeface="Arial" panose="020B0604020202020204" pitchFamily="34" charset="0"/>
              <a:buChar char="•"/>
            </a:pPr>
            <a:r>
              <a:rPr lang="en-US" dirty="0"/>
              <a:t>N-grams don't do well at modeling new sequences with similar meanings </a:t>
            </a:r>
            <a:endParaRPr lang="en-US" dirty="0"/>
          </a:p>
          <a:p>
            <a:pPr marL="0" indent="0">
              <a:buNone/>
            </a:pPr>
            <a:r>
              <a:rPr lang="en-US" sz="3100" dirty="0"/>
              <a:t>The solution:  </a:t>
            </a:r>
            <a:r>
              <a:rPr lang="en-US" sz="3100" b="1" dirty="0"/>
              <a:t>Large language models</a:t>
            </a:r>
            <a:endParaRPr lang="en-US" sz="3100" b="1" dirty="0"/>
          </a:p>
          <a:p>
            <a:pPr marL="351155" indent="279400">
              <a:buFont typeface="Arial" panose="020B0604020202020204" pitchFamily="34" charset="0"/>
              <a:buChar char="•"/>
            </a:pPr>
            <a:r>
              <a:rPr lang="en-US" sz="2600" dirty="0"/>
              <a:t>can handle much longer contexts </a:t>
            </a:r>
            <a:endParaRPr lang="en-US" sz="2600" dirty="0"/>
          </a:p>
          <a:p>
            <a:pPr marL="351155" indent="279400">
              <a:buFont typeface="Arial" panose="020B0604020202020204" pitchFamily="34" charset="0"/>
              <a:buChar char="•"/>
            </a:pPr>
            <a:r>
              <a:rPr lang="en-US" sz="2600" dirty="0"/>
              <a:t>because of using embedding spaces, can model synonymy better, and generate better novel strings</a:t>
            </a:r>
            <a:endParaRPr lang="en-US" sz="26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Rectangle 4"/>
          <p:cNvSpPr>
            <a:spLocks noGrp="1" noChangeArrowheads="1"/>
          </p:cNvSpPr>
          <p:nvPr>
            <p:ph type="title"/>
          </p:nvPr>
        </p:nvSpPr>
        <p:spPr/>
        <p:txBody>
          <a:bodyPr/>
          <a:lstStyle/>
          <a:p>
            <a:r>
              <a:rPr lang="en-US" dirty="0"/>
              <a:t>Why N-gram models?</a:t>
            </a:r>
            <a:endParaRPr lang="en-US" dirty="0"/>
          </a:p>
        </p:txBody>
      </p:sp>
      <p:sp>
        <p:nvSpPr>
          <p:cNvPr id="2" name="Content Placeholder 1"/>
          <p:cNvSpPr>
            <a:spLocks noGrp="1"/>
          </p:cNvSpPr>
          <p:nvPr>
            <p:ph idx="1"/>
          </p:nvPr>
        </p:nvSpPr>
        <p:spPr/>
        <p:txBody>
          <a:bodyPr>
            <a:normAutofit/>
          </a:bodyPr>
          <a:lstStyle/>
          <a:p>
            <a:pPr marL="0" indent="0">
              <a:buNone/>
            </a:pPr>
            <a:r>
              <a:rPr lang="en-US" dirty="0"/>
              <a:t>A nice clear paradigm that lets us introduce many of the important issues for </a:t>
            </a:r>
            <a:r>
              <a:rPr lang="en-US" b="1" dirty="0"/>
              <a:t>large language models</a:t>
            </a:r>
            <a:endParaRPr lang="en-US" dirty="0"/>
          </a:p>
          <a:p>
            <a:pPr marL="116205" indent="396875">
              <a:buFont typeface="Arial" panose="020B0604020202020204" pitchFamily="34" charset="0"/>
              <a:buChar char="•"/>
            </a:pPr>
            <a:r>
              <a:rPr lang="en-US" b="1" dirty="0"/>
              <a:t>training</a:t>
            </a:r>
            <a:r>
              <a:rPr lang="en-US" dirty="0"/>
              <a:t> and </a:t>
            </a:r>
            <a:r>
              <a:rPr lang="en-US" b="1" dirty="0"/>
              <a:t>test</a:t>
            </a:r>
            <a:r>
              <a:rPr lang="en-US" dirty="0"/>
              <a:t> sets</a:t>
            </a:r>
            <a:endParaRPr lang="en-US" dirty="0"/>
          </a:p>
          <a:p>
            <a:pPr marL="116205" indent="396875">
              <a:buFont typeface="Arial" panose="020B0604020202020204" pitchFamily="34" charset="0"/>
              <a:buChar char="•"/>
            </a:pPr>
            <a:r>
              <a:rPr lang="en-US" dirty="0"/>
              <a:t>t</a:t>
            </a:r>
            <a:r>
              <a:rPr lang="en-US" sz="2800" dirty="0"/>
              <a:t>he </a:t>
            </a:r>
            <a:r>
              <a:rPr lang="en-US" sz="2800" b="1" dirty="0"/>
              <a:t>perplexity</a:t>
            </a:r>
            <a:r>
              <a:rPr lang="en-US" sz="2800" dirty="0"/>
              <a:t> metric</a:t>
            </a:r>
            <a:endParaRPr lang="en-US" sz="2800" dirty="0"/>
          </a:p>
          <a:p>
            <a:pPr marL="116205" indent="396875">
              <a:buFont typeface="Arial" panose="020B0604020202020204" pitchFamily="34" charset="0"/>
              <a:buChar char="•"/>
            </a:pPr>
            <a:r>
              <a:rPr lang="en-US" b="1" dirty="0"/>
              <a:t>sampling</a:t>
            </a:r>
            <a:r>
              <a:rPr lang="en-US" dirty="0"/>
              <a:t> to generate sentences</a:t>
            </a:r>
            <a:endParaRPr lang="en-US" dirty="0"/>
          </a:p>
          <a:p>
            <a:pPr marL="116205" indent="396875">
              <a:buFont typeface="Arial" panose="020B0604020202020204" pitchFamily="34" charset="0"/>
              <a:buChar char="•"/>
            </a:pPr>
            <a:r>
              <a:rPr lang="en-US" dirty="0"/>
              <a:t>ideas like </a:t>
            </a:r>
            <a:r>
              <a:rPr lang="en-US" b="1" dirty="0"/>
              <a:t>i</a:t>
            </a:r>
            <a:r>
              <a:rPr lang="en-US" sz="2800" b="1" dirty="0"/>
              <a:t>nterpolation</a:t>
            </a:r>
            <a:r>
              <a:rPr lang="en-US" sz="2800" dirty="0"/>
              <a:t> and </a:t>
            </a:r>
            <a:r>
              <a:rPr lang="en-US" sz="2800" b="1" dirty="0"/>
              <a:t>backoff</a:t>
            </a:r>
            <a:endParaRPr lang="en-US" sz="2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normAutofit fontScale="90000"/>
          </a:bodyPr>
          <a:lstStyle/>
          <a:p>
            <a:pPr eaLnBrk="1" hangingPunct="1"/>
            <a:br>
              <a:rPr sz="4400" dirty="0"/>
            </a:br>
            <a:r>
              <a:rPr lang="en-US" sz="4400" dirty="0"/>
              <a:t>N-gram Language Modeling</a:t>
            </a:r>
            <a:endParaRPr sz="4400" dirty="0"/>
          </a:p>
        </p:txBody>
      </p:sp>
      <p:sp>
        <p:nvSpPr>
          <p:cNvPr id="16386" name="Rectangle 3"/>
          <p:cNvSpPr>
            <a:spLocks noGrp="1" noChangeArrowheads="1"/>
          </p:cNvSpPr>
          <p:nvPr>
            <p:ph idx="1"/>
          </p:nvPr>
        </p:nvSpPr>
        <p:spPr/>
        <p:txBody>
          <a:bodyPr/>
          <a:lstStyle/>
          <a:p>
            <a:pPr eaLnBrk="1" hangingPunct="1"/>
            <a:endParaRPr lang="en-US">
              <a:solidFill>
                <a:srgbClr val="A50021"/>
              </a:solidFill>
              <a:latin typeface="Calibri" panose="020F0502020204030204" pitchFamily="34" charset="0"/>
            </a:endParaRPr>
          </a:p>
          <a:p>
            <a:pPr eaLnBrk="1" hangingPunct="1">
              <a:spcAft>
                <a:spcPts val="600"/>
              </a:spcAft>
            </a:pPr>
            <a:r>
              <a:rPr lang="en-US" sz="3200">
                <a:solidFill>
                  <a:srgbClr val="A50021"/>
                </a:solidFill>
                <a:latin typeface="Calibri" panose="020F0502020204030204" pitchFamily="34" charset="0"/>
              </a:rPr>
              <a:t>Introduction to N-grams</a:t>
            </a:r>
            <a:endParaRPr lang="en-US" sz="3200">
              <a:latin typeface="Calibri" panose="020F0502020204030204" pitchFamily="34" charset="0"/>
            </a:endParaRPr>
          </a:p>
          <a:p>
            <a:pPr eaLnBrk="1" hangingPunct="1"/>
            <a:endParaRPr lang="en-US">
              <a:latin typeface="Calibri" panose="020F050202020403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normAutofit fontScale="90000"/>
          </a:bodyPr>
          <a:lstStyle/>
          <a:p>
            <a:pPr eaLnBrk="1" hangingPunct="1"/>
            <a:br>
              <a:rPr sz="4400" dirty="0"/>
            </a:br>
            <a:r>
              <a:rPr lang="en-US" sz="4400" dirty="0"/>
              <a:t>N-gram Language Modeling</a:t>
            </a:r>
            <a:endParaRPr sz="4400" dirty="0"/>
          </a:p>
        </p:txBody>
      </p:sp>
      <p:sp>
        <p:nvSpPr>
          <p:cNvPr id="16386" name="Rectangle 3"/>
          <p:cNvSpPr>
            <a:spLocks noGrp="1" noChangeArrowheads="1"/>
          </p:cNvSpPr>
          <p:nvPr>
            <p:ph idx="1"/>
          </p:nvPr>
        </p:nvSpPr>
        <p:spPr/>
        <p:txBody>
          <a:bodyPr/>
          <a:lstStyle/>
          <a:p>
            <a:pPr eaLnBrk="1" hangingPunct="1"/>
            <a:endParaRPr lang="en-US" dirty="0">
              <a:solidFill>
                <a:srgbClr val="A50021"/>
              </a:solidFill>
              <a:latin typeface="Calibri" panose="020F0502020204030204" pitchFamily="34" charset="0"/>
            </a:endParaRPr>
          </a:p>
          <a:p>
            <a:pPr eaLnBrk="1" hangingPunct="1">
              <a:spcAft>
                <a:spcPts val="600"/>
              </a:spcAft>
            </a:pPr>
            <a:r>
              <a:rPr lang="en-US" sz="3200" dirty="0">
                <a:solidFill>
                  <a:srgbClr val="A50021"/>
                </a:solidFill>
                <a:latin typeface="Calibri" panose="020F0502020204030204" pitchFamily="34" charset="0"/>
              </a:rPr>
              <a:t>Estimating N-gram Probabilities</a:t>
            </a:r>
            <a:endParaRPr lang="en-US" sz="3200" dirty="0">
              <a:latin typeface="Calibri" panose="020F0502020204030204" pitchFamily="34" charset="0"/>
            </a:endParaRPr>
          </a:p>
          <a:p>
            <a:pPr eaLnBrk="1" hangingPunct="1"/>
            <a:endParaRPr lang="en-US" dirty="0">
              <a:latin typeface="Calibri" panose="020F050202020403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Predicting words</a:t>
            </a:r>
            <a:endParaRPr lang="en-US" dirty="0"/>
          </a:p>
        </p:txBody>
      </p:sp>
      <p:sp>
        <p:nvSpPr>
          <p:cNvPr id="7" name="Text Box 6"/>
          <p:cNvSpPr txBox="1"/>
          <p:nvPr/>
        </p:nvSpPr>
        <p:spPr>
          <a:xfrm>
            <a:off x="307340" y="800735"/>
            <a:ext cx="8628380" cy="4095750"/>
          </a:xfrm>
          <a:prstGeom prst="rect">
            <a:avLst/>
          </a:prstGeom>
        </p:spPr>
        <p:txBody>
          <a:bodyPr wrap="square">
            <a:noAutofit/>
          </a:bodyPr>
          <a:p>
            <a:pPr marL="0" indent="0" fontAlgn="base">
              <a:spcBef>
                <a:spcPct val="0"/>
              </a:spcBef>
              <a:spcAft>
                <a:spcPct val="0"/>
              </a:spcAft>
            </a:pPr>
            <a:r>
              <a:rPr sz="1800" b="0" i="0">
                <a:solidFill>
                  <a:srgbClr val="222222"/>
                </a:solidFill>
                <a:latin typeface="var(--sds-font-family-01)"/>
                <a:ea typeface="var(--sds-font-family-01)"/>
              </a:rPr>
              <a:t>Sentence:</a:t>
            </a:r>
            <a:r>
              <a:rPr sz="1800" b="0" i="0">
                <a:solidFill>
                  <a:srgbClr val="222222"/>
                </a:solidFill>
                <a:latin typeface="DDG_ProximaNova"/>
                <a:ea typeface="DDG_ProximaNova"/>
              </a:rPr>
              <a:t> "The cat sat on the ______."</a:t>
            </a:r>
            <a:endParaRPr sz="1800" b="0" i="0">
              <a:solidFill>
                <a:srgbClr val="222222"/>
              </a:solidFill>
              <a:latin typeface="DDG_ProximaNova"/>
              <a:ea typeface="DDG_ProximaNova"/>
            </a:endParaRPr>
          </a:p>
          <a:p>
            <a:pPr marL="0" indent="0" fontAlgn="base">
              <a:spcBef>
                <a:spcPct val="0"/>
              </a:spcBef>
              <a:spcAft>
                <a:spcPct val="0"/>
              </a:spcAft>
            </a:pPr>
            <a:r>
              <a:rPr sz="1800" b="0" i="0">
                <a:solidFill>
                  <a:srgbClr val="222222"/>
                </a:solidFill>
                <a:latin typeface="var(--sds-font-family-01)"/>
                <a:ea typeface="var(--sds-font-family-01)"/>
              </a:rPr>
              <a:t>Prediction:</a:t>
            </a:r>
            <a:r>
              <a:rPr sz="1800" b="0" i="0">
                <a:solidFill>
                  <a:srgbClr val="222222"/>
                </a:solidFill>
                <a:latin typeface="DDG_ProximaNova"/>
                <a:ea typeface="DDG_ProximaNova"/>
              </a:rPr>
              <a:t> "mat."</a:t>
            </a:r>
            <a:endParaRPr sz="1800" b="0" i="0">
              <a:solidFill>
                <a:srgbClr val="222222"/>
              </a:solidFill>
              <a:latin typeface="DDG_ProximaNova"/>
              <a:ea typeface="DDG_ProximaNova"/>
            </a:endParaRPr>
          </a:p>
          <a:p>
            <a:pPr marL="0" indent="0" fontAlgn="base">
              <a:spcBef>
                <a:spcPct val="0"/>
              </a:spcBef>
              <a:spcAft>
                <a:spcPct val="0"/>
              </a:spcAft>
            </a:pPr>
            <a:endParaRPr lang="en-US" altLang="en-GB" sz="1800" b="0" i="0">
              <a:solidFill>
                <a:srgbClr val="222222"/>
              </a:solidFill>
              <a:latin typeface="DDG_ProximaNova"/>
              <a:ea typeface="DDG_ProximaNova"/>
            </a:endParaRPr>
          </a:p>
          <a:p>
            <a:pPr marL="0" indent="0" fontAlgn="base">
              <a:spcBef>
                <a:spcPct val="0"/>
              </a:spcBef>
              <a:spcAft>
                <a:spcPct val="0"/>
              </a:spcAft>
            </a:pPr>
            <a:r>
              <a:rPr lang="en-US" altLang="en-GB" sz="1800" b="0" i="0">
                <a:solidFill>
                  <a:srgbClr val="222222"/>
                </a:solidFill>
                <a:latin typeface="DDG_ProximaNova"/>
                <a:ea typeface="DDG_ProximaNova"/>
              </a:rPr>
              <a:t>Sentence: "She decided to bake a chocolate ______."</a:t>
            </a:r>
            <a:endParaRPr lang="en-US" altLang="en-GB" sz="1800" b="0" i="0">
              <a:solidFill>
                <a:srgbClr val="222222"/>
              </a:solidFill>
              <a:latin typeface="DDG_ProximaNova"/>
              <a:ea typeface="DDG_ProximaNova"/>
            </a:endParaRPr>
          </a:p>
          <a:p>
            <a:pPr marL="0" indent="0" fontAlgn="base">
              <a:spcBef>
                <a:spcPct val="0"/>
              </a:spcBef>
              <a:spcAft>
                <a:spcPct val="0"/>
              </a:spcAft>
            </a:pPr>
            <a:r>
              <a:rPr lang="en-US" altLang="en-GB" sz="1800" b="0" i="0">
                <a:solidFill>
                  <a:srgbClr val="222222"/>
                </a:solidFill>
                <a:latin typeface="DDG_ProximaNova"/>
                <a:ea typeface="DDG_ProximaNova"/>
              </a:rPr>
              <a:t>Prediction: "cake."</a:t>
            </a:r>
            <a:endParaRPr lang="en-US" altLang="en-GB" sz="1800" b="0" i="0">
              <a:solidFill>
                <a:srgbClr val="222222"/>
              </a:solidFill>
              <a:latin typeface="DDG_ProximaNova"/>
              <a:ea typeface="DDG_ProximaNova"/>
            </a:endParaRPr>
          </a:p>
          <a:p>
            <a:pPr marL="0" indent="0" fontAlgn="base">
              <a:spcBef>
                <a:spcPct val="0"/>
              </a:spcBef>
              <a:spcAft>
                <a:spcPct val="0"/>
              </a:spcAft>
            </a:pPr>
            <a:endParaRPr lang="en-US" altLang="en-GB" sz="1800" b="0" i="0">
              <a:solidFill>
                <a:srgbClr val="222222"/>
              </a:solidFill>
              <a:latin typeface="DDG_ProximaNova"/>
              <a:ea typeface="DDG_ProximaNova"/>
            </a:endParaRPr>
          </a:p>
          <a:p>
            <a:pPr marL="0" indent="0" fontAlgn="base">
              <a:spcBef>
                <a:spcPct val="0"/>
              </a:spcBef>
              <a:spcAft>
                <a:spcPct val="0"/>
              </a:spcAft>
            </a:pPr>
            <a:r>
              <a:rPr lang="en-US" altLang="en-GB" sz="1800" b="0" i="0">
                <a:solidFill>
                  <a:srgbClr val="222222"/>
                </a:solidFill>
                <a:latin typeface="DDG_ProximaNova"/>
                <a:ea typeface="DDG_ProximaNova"/>
              </a:rPr>
              <a:t>Sentence: "After a long day at work, he enjoyed a nice cup of ______."</a:t>
            </a:r>
            <a:endParaRPr lang="en-US" altLang="en-GB" sz="1800" b="0" i="0">
              <a:solidFill>
                <a:srgbClr val="222222"/>
              </a:solidFill>
              <a:latin typeface="DDG_ProximaNova"/>
              <a:ea typeface="DDG_ProximaNova"/>
            </a:endParaRPr>
          </a:p>
          <a:p>
            <a:pPr marL="0" indent="0" fontAlgn="base">
              <a:spcBef>
                <a:spcPct val="0"/>
              </a:spcBef>
              <a:spcAft>
                <a:spcPct val="0"/>
              </a:spcAft>
            </a:pPr>
            <a:r>
              <a:rPr lang="en-US" altLang="en-GB" sz="1800" b="0" i="0">
                <a:solidFill>
                  <a:srgbClr val="222222"/>
                </a:solidFill>
                <a:latin typeface="DDG_ProximaNova"/>
                <a:ea typeface="DDG_ProximaNova"/>
              </a:rPr>
              <a:t>Possible Predictions:</a:t>
            </a:r>
            <a:endParaRPr lang="en-US" altLang="en-GB" sz="1800" b="0" i="0">
              <a:solidFill>
                <a:srgbClr val="222222"/>
              </a:solidFill>
              <a:latin typeface="DDG_ProximaNova"/>
              <a:ea typeface="DDG_ProximaNova"/>
            </a:endParaRPr>
          </a:p>
          <a:p>
            <a:pPr marL="0" indent="0" fontAlgn="base">
              <a:spcBef>
                <a:spcPct val="0"/>
              </a:spcBef>
              <a:spcAft>
                <a:spcPct val="0"/>
              </a:spcAft>
            </a:pPr>
            <a:r>
              <a:rPr lang="en-US" altLang="en-GB" sz="1800" b="0" i="0">
                <a:solidFill>
                  <a:srgbClr val="222222"/>
                </a:solidFill>
                <a:latin typeface="DDG_ProximaNova"/>
                <a:ea typeface="DDG_ProximaNova"/>
              </a:rPr>
              <a:t>"coffee."</a:t>
            </a:r>
            <a:endParaRPr lang="en-US" altLang="en-GB" sz="1800" b="0" i="0">
              <a:solidFill>
                <a:srgbClr val="222222"/>
              </a:solidFill>
              <a:latin typeface="DDG_ProximaNova"/>
              <a:ea typeface="DDG_ProximaNova"/>
            </a:endParaRPr>
          </a:p>
          <a:p>
            <a:pPr marL="0" indent="0" fontAlgn="base">
              <a:spcBef>
                <a:spcPct val="0"/>
              </a:spcBef>
              <a:spcAft>
                <a:spcPct val="0"/>
              </a:spcAft>
            </a:pPr>
            <a:r>
              <a:rPr lang="en-US" altLang="en-GB" sz="1800" b="0" i="0">
                <a:solidFill>
                  <a:srgbClr val="222222"/>
                </a:solidFill>
                <a:latin typeface="DDG_ProximaNova"/>
                <a:ea typeface="DDG_ProximaNova"/>
              </a:rPr>
              <a:t>"hot chocolate."</a:t>
            </a:r>
            <a:endParaRPr lang="en-US" altLang="en-GB" sz="1800" b="0" i="0">
              <a:solidFill>
                <a:srgbClr val="222222"/>
              </a:solidFill>
              <a:latin typeface="DDG_ProximaNova"/>
              <a:ea typeface="DDG_ProximaNova"/>
            </a:endParaRPr>
          </a:p>
          <a:p>
            <a:pPr marL="0" indent="0" fontAlgn="base">
              <a:spcBef>
                <a:spcPct val="0"/>
              </a:spcBef>
              <a:spcAft>
                <a:spcPct val="0"/>
              </a:spcAft>
            </a:pPr>
            <a:r>
              <a:rPr lang="en-US" altLang="en-GB" sz="1800" b="0" i="0">
                <a:solidFill>
                  <a:srgbClr val="222222"/>
                </a:solidFill>
                <a:latin typeface="DDG_ProximaNova"/>
                <a:ea typeface="DDG_ProximaNova"/>
              </a:rPr>
              <a:t>"water."</a:t>
            </a:r>
            <a:endParaRPr lang="en-US" altLang="en-GB" sz="1800" b="0" i="0">
              <a:solidFill>
                <a:srgbClr val="222222"/>
              </a:solidFill>
              <a:latin typeface="DDG_ProximaNova"/>
              <a:ea typeface="DDG_ProximaNova"/>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Rectangle 2"/>
          <p:cNvSpPr>
            <a:spLocks noGrp="1" noChangeArrowheads="1"/>
          </p:cNvSpPr>
          <p:nvPr>
            <p:ph type="title"/>
          </p:nvPr>
        </p:nvSpPr>
        <p:spPr/>
        <p:txBody>
          <a:bodyPr/>
          <a:lstStyle/>
          <a:p>
            <a:pPr eaLnBrk="1" hangingPunct="1"/>
            <a:r>
              <a:rPr lang="en-US"/>
              <a:t>Estimating bigram probabilities</a:t>
            </a:r>
            <a:endParaRPr lang="en-US"/>
          </a:p>
        </p:txBody>
      </p:sp>
      <p:sp>
        <p:nvSpPr>
          <p:cNvPr id="79878" name="Rectangle 3"/>
          <p:cNvSpPr>
            <a:spLocks noGrp="1" noChangeArrowheads="1"/>
          </p:cNvSpPr>
          <p:nvPr>
            <p:ph idx="1"/>
          </p:nvPr>
        </p:nvSpPr>
        <p:spPr/>
        <p:txBody>
          <a:bodyPr/>
          <a:lstStyle/>
          <a:p>
            <a:pPr eaLnBrk="1" hangingPunct="1"/>
            <a:r>
              <a:rPr lang="en-US">
                <a:latin typeface="Calibri" panose="020F0502020204030204" pitchFamily="34" charset="0"/>
              </a:rPr>
              <a:t>The Maximum Likelihood Estimate</a:t>
            </a:r>
            <a:endParaRPr lang="en-US">
              <a:latin typeface="Calibri" panose="020F0502020204030204" pitchFamily="34" charset="0"/>
            </a:endParaRPr>
          </a:p>
        </p:txBody>
      </p:sp>
      <p:pic>
        <p:nvPicPr>
          <p:cNvPr id="3" name="Picture 2"/>
          <p:cNvPicPr>
            <a:picLocks noChangeAspect="1"/>
          </p:cNvPicPr>
          <p:nvPr/>
        </p:nvPicPr>
        <p:blipFill>
          <a:blip r:embed="rId1"/>
          <a:stretch>
            <a:fillRect/>
          </a:stretch>
        </p:blipFill>
        <p:spPr>
          <a:xfrm>
            <a:off x="1655093" y="3396050"/>
            <a:ext cx="4339307" cy="1094600"/>
          </a:xfrm>
          <a:prstGeom prst="rect">
            <a:avLst/>
          </a:prstGeom>
        </p:spPr>
      </p:pic>
      <p:pic>
        <p:nvPicPr>
          <p:cNvPr id="5" name="Picture 4"/>
          <p:cNvPicPr>
            <a:picLocks noChangeAspect="1"/>
          </p:cNvPicPr>
          <p:nvPr/>
        </p:nvPicPr>
        <p:blipFill>
          <a:blip r:embed="rId2"/>
          <a:stretch>
            <a:fillRect/>
          </a:stretch>
        </p:blipFill>
        <p:spPr>
          <a:xfrm>
            <a:off x="1524000" y="1839100"/>
            <a:ext cx="4886607" cy="10946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en-US" dirty="0"/>
              <a:t>An example</a:t>
            </a:r>
            <a:endParaRPr lang="en-US" dirty="0"/>
          </a:p>
        </p:txBody>
      </p:sp>
      <p:sp>
        <p:nvSpPr>
          <p:cNvPr id="81923" name="Rectangle 3"/>
          <p:cNvSpPr>
            <a:spLocks noGrp="1" noChangeArrowheads="1"/>
          </p:cNvSpPr>
          <p:nvPr>
            <p:ph idx="1"/>
          </p:nvPr>
        </p:nvSpPr>
        <p:spPr/>
        <p:txBody>
          <a:bodyPr/>
          <a:lstStyle/>
          <a:p>
            <a:pPr eaLnBrk="1" hangingPunct="1">
              <a:lnSpc>
                <a:spcPct val="90000"/>
              </a:lnSpc>
              <a:buNone/>
            </a:pPr>
            <a:r>
              <a:rPr lang="en-US" sz="2400" dirty="0">
                <a:latin typeface="Calibri" panose="020F0502020204030204" pitchFamily="34" charset="0"/>
              </a:rPr>
              <a:t>&lt;s&gt; I am Sam &lt;/s&gt;</a:t>
            </a:r>
            <a:endParaRPr lang="en-US" sz="2400" dirty="0">
              <a:latin typeface="Calibri" panose="020F0502020204030204" pitchFamily="34" charset="0"/>
            </a:endParaRPr>
          </a:p>
          <a:p>
            <a:pPr eaLnBrk="1" hangingPunct="1">
              <a:lnSpc>
                <a:spcPct val="90000"/>
              </a:lnSpc>
              <a:buNone/>
            </a:pPr>
            <a:r>
              <a:rPr lang="en-US" sz="2400" dirty="0">
                <a:latin typeface="Calibri" panose="020F0502020204030204" pitchFamily="34" charset="0"/>
              </a:rPr>
              <a:t>&lt;s&gt; Sam I am &lt;/s&gt;</a:t>
            </a:r>
            <a:endParaRPr lang="en-US" sz="2400" dirty="0">
              <a:latin typeface="Calibri" panose="020F0502020204030204" pitchFamily="34" charset="0"/>
            </a:endParaRPr>
          </a:p>
          <a:p>
            <a:pPr eaLnBrk="1" hangingPunct="1">
              <a:lnSpc>
                <a:spcPct val="90000"/>
              </a:lnSpc>
              <a:buNone/>
            </a:pPr>
            <a:r>
              <a:rPr lang="en-US" sz="2400" dirty="0">
                <a:latin typeface="Calibri" panose="020F0502020204030204" pitchFamily="34" charset="0"/>
              </a:rPr>
              <a:t>&lt;s&gt; I do not like green eggs and ham &lt;/s&gt;</a:t>
            </a:r>
            <a:endParaRPr lang="en-US" sz="2400" dirty="0">
              <a:latin typeface="Calibri" panose="020F0502020204030204" pitchFamily="34" charset="0"/>
            </a:endParaRPr>
          </a:p>
          <a:p>
            <a:pPr marL="0" indent="0" eaLnBrk="1" hangingPunct="1">
              <a:lnSpc>
                <a:spcPct val="90000"/>
              </a:lnSpc>
              <a:buNone/>
            </a:pPr>
            <a:endParaRPr lang="en-US" sz="2000" dirty="0">
              <a:latin typeface="Calibri" panose="020F0502020204030204" pitchFamily="34" charset="0"/>
            </a:endParaRPr>
          </a:p>
          <a:p>
            <a:pPr eaLnBrk="1" hangingPunct="1">
              <a:lnSpc>
                <a:spcPct val="90000"/>
              </a:lnSpc>
            </a:pPr>
            <a:endParaRPr lang="en-US" sz="2000" dirty="0">
              <a:latin typeface="Calibri" panose="020F0502020204030204" pitchFamily="34" charset="0"/>
            </a:endParaRPr>
          </a:p>
          <a:p>
            <a:pPr eaLnBrk="1" hangingPunct="1">
              <a:lnSpc>
                <a:spcPct val="90000"/>
              </a:lnSpc>
            </a:pPr>
            <a:endParaRPr lang="en-US" sz="2000" dirty="0">
              <a:latin typeface="Calibri" panose="020F0502020204030204" pitchFamily="34" charset="0"/>
            </a:endParaRPr>
          </a:p>
          <a:p>
            <a:pPr eaLnBrk="1" hangingPunct="1">
              <a:lnSpc>
                <a:spcPct val="90000"/>
              </a:lnSpc>
            </a:pPr>
            <a:endParaRPr lang="en-US" sz="2000" dirty="0">
              <a:latin typeface="Calibri" panose="020F0502020204030204" pitchFamily="34" charset="0"/>
            </a:endParaRPr>
          </a:p>
          <a:p>
            <a:pPr eaLnBrk="1" hangingPunct="1">
              <a:lnSpc>
                <a:spcPct val="90000"/>
              </a:lnSpc>
            </a:pPr>
            <a:endParaRPr lang="en-US" sz="2000" dirty="0">
              <a:latin typeface="Calibri" panose="020F0502020204030204" pitchFamily="34" charset="0"/>
            </a:endParaRPr>
          </a:p>
          <a:p>
            <a:pPr eaLnBrk="1" hangingPunct="1">
              <a:lnSpc>
                <a:spcPct val="90000"/>
              </a:lnSpc>
            </a:pPr>
            <a:endParaRPr lang="en-US" sz="2000" dirty="0">
              <a:latin typeface="Calibri" panose="020F0502020204030204" pitchFamily="34" charset="0"/>
            </a:endParaRPr>
          </a:p>
          <a:p>
            <a:pPr eaLnBrk="1" hangingPunct="1">
              <a:lnSpc>
                <a:spcPct val="90000"/>
              </a:lnSpc>
            </a:pPr>
            <a:endParaRPr lang="en-US" sz="2000" dirty="0">
              <a:latin typeface="Calibri" panose="020F0502020204030204" pitchFamily="34" charset="0"/>
            </a:endParaRPr>
          </a:p>
        </p:txBody>
      </p:sp>
      <p:pic>
        <p:nvPicPr>
          <p:cNvPr id="6" name="Picture 7" descr="sam.tiff"/>
          <p:cNvPicPr>
            <a:picLocks noChangeAspect="1"/>
          </p:cNvPicPr>
          <p:nvPr/>
        </p:nvPicPr>
        <p:blipFill>
          <a:blip r:embed="rId1"/>
          <a:srcRect/>
          <a:stretch>
            <a:fillRect/>
          </a:stretch>
        </p:blipFill>
        <p:spPr bwMode="auto">
          <a:xfrm>
            <a:off x="228600" y="3295782"/>
            <a:ext cx="8763000" cy="952368"/>
          </a:xfrm>
          <a:prstGeom prst="rect">
            <a:avLst/>
          </a:prstGeom>
          <a:noFill/>
          <a:ln w="9525">
            <a:noFill/>
            <a:miter lim="800000"/>
            <a:headEnd/>
            <a:tailEnd/>
          </a:ln>
        </p:spPr>
      </p:pic>
      <p:graphicFrame>
        <p:nvGraphicFramePr>
          <p:cNvPr id="8" name="Object 4"/>
          <p:cNvGraphicFramePr>
            <a:graphicFrameLocks noChangeAspect="1"/>
          </p:cNvGraphicFramePr>
          <p:nvPr/>
        </p:nvGraphicFramePr>
        <p:xfrm>
          <a:off x="4892040" y="1047750"/>
          <a:ext cx="3429000" cy="937073"/>
        </p:xfrm>
        <a:graphic>
          <a:graphicData uri="http://schemas.openxmlformats.org/presentationml/2006/ole">
            <mc:AlternateContent xmlns:mc="http://schemas.openxmlformats.org/markup-compatibility/2006">
              <mc:Choice xmlns:v="urn:schemas-microsoft-com:vml" Requires="v">
                <p:oleObj spid="_x0000_s0" name="Equation" r:id="rId2" imgW="1481455" imgH="402590" progId="Equation.3">
                  <p:embed/>
                </p:oleObj>
              </mc:Choice>
              <mc:Fallback>
                <p:oleObj name="Equation" r:id="rId2" imgW="1481455" imgH="402590"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2040" y="1047750"/>
                        <a:ext cx="3429000" cy="937073"/>
                      </a:xfrm>
                      <a:prstGeom prst="rect">
                        <a:avLst/>
                      </a:prstGeom>
                      <a:noFill/>
                      <a:ln>
                        <a:noFill/>
                      </a:ln>
                      <a:effec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en-US" dirty="0"/>
              <a:t>Raw bigram counts</a:t>
            </a:r>
            <a:endParaRPr lang="en-US" dirty="0"/>
          </a:p>
        </p:txBody>
      </p:sp>
      <p:sp>
        <p:nvSpPr>
          <p:cNvPr id="88067" name="Rectangle 3"/>
          <p:cNvSpPr>
            <a:spLocks noGrp="1" noChangeArrowheads="1"/>
          </p:cNvSpPr>
          <p:nvPr>
            <p:ph idx="1"/>
          </p:nvPr>
        </p:nvSpPr>
        <p:spPr/>
        <p:txBody>
          <a:bodyPr/>
          <a:lstStyle/>
          <a:p>
            <a:pPr eaLnBrk="1" hangingPunct="1"/>
            <a:r>
              <a:rPr lang="en-US" dirty="0">
                <a:latin typeface="Calibri" panose="020F0502020204030204" pitchFamily="34" charset="0"/>
              </a:rPr>
              <a:t>Out of 9222 sentences</a:t>
            </a:r>
            <a:endParaRPr lang="en-US" dirty="0">
              <a:latin typeface="Calibri" panose="020F0502020204030204" pitchFamily="34" charset="0"/>
            </a:endParaRPr>
          </a:p>
        </p:txBody>
      </p:sp>
      <p:pic>
        <p:nvPicPr>
          <p:cNvPr id="5" name="Picture 4" descr="berp1"/>
          <p:cNvPicPr>
            <a:picLocks noChangeAspect="1" noChangeArrowheads="1"/>
          </p:cNvPicPr>
          <p:nvPr/>
        </p:nvPicPr>
        <p:blipFill>
          <a:blip r:embed="rId1"/>
          <a:srcRect/>
          <a:stretch>
            <a:fillRect/>
          </a:stretch>
        </p:blipFill>
        <p:spPr bwMode="auto">
          <a:xfrm>
            <a:off x="76200" y="1755775"/>
            <a:ext cx="9067800" cy="3254375"/>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en-US"/>
              <a:t>Raw bigram probabilities</a:t>
            </a:r>
            <a:endParaRPr lang="en-US"/>
          </a:p>
        </p:txBody>
      </p:sp>
      <p:sp>
        <p:nvSpPr>
          <p:cNvPr id="90115" name="Rectangle 3"/>
          <p:cNvSpPr>
            <a:spLocks noGrp="1" noChangeArrowheads="1"/>
          </p:cNvSpPr>
          <p:nvPr>
            <p:ph idx="1"/>
          </p:nvPr>
        </p:nvSpPr>
        <p:spPr/>
        <p:txBody>
          <a:bodyPr/>
          <a:lstStyle/>
          <a:p>
            <a:pPr eaLnBrk="1" hangingPunct="1"/>
            <a:r>
              <a:rPr lang="en-US" sz="2000" dirty="0">
                <a:latin typeface="Calibri" panose="020F0502020204030204" pitchFamily="34" charset="0"/>
              </a:rPr>
              <a:t>Normalize by unigrams:</a:t>
            </a:r>
            <a:endParaRPr lang="en-US" sz="2000" dirty="0">
              <a:latin typeface="Calibri" panose="020F0502020204030204" pitchFamily="34" charset="0"/>
            </a:endParaRPr>
          </a:p>
          <a:p>
            <a:pPr eaLnBrk="1" hangingPunct="1"/>
            <a:endParaRPr lang="en-US" sz="2000" dirty="0">
              <a:latin typeface="Calibri" panose="020F0502020204030204" pitchFamily="34" charset="0"/>
            </a:endParaRPr>
          </a:p>
          <a:p>
            <a:pPr eaLnBrk="1" hangingPunct="1">
              <a:lnSpc>
                <a:spcPct val="180000"/>
              </a:lnSpc>
            </a:pPr>
            <a:r>
              <a:rPr lang="en-US" sz="2000" dirty="0">
                <a:latin typeface="Calibri" panose="020F0502020204030204" pitchFamily="34" charset="0"/>
              </a:rPr>
              <a:t>Result:</a:t>
            </a:r>
            <a:endParaRPr lang="en-US" sz="2000" dirty="0">
              <a:latin typeface="Calibri" panose="020F0502020204030204" pitchFamily="34" charset="0"/>
            </a:endParaRPr>
          </a:p>
        </p:txBody>
      </p:sp>
      <p:pic>
        <p:nvPicPr>
          <p:cNvPr id="6" name="Picture 4" descr="berp2"/>
          <p:cNvPicPr>
            <a:picLocks noChangeAspect="1" noChangeArrowheads="1"/>
          </p:cNvPicPr>
          <p:nvPr/>
        </p:nvPicPr>
        <p:blipFill>
          <a:blip r:embed="rId1"/>
          <a:srcRect/>
          <a:stretch>
            <a:fillRect/>
          </a:stretch>
        </p:blipFill>
        <p:spPr bwMode="auto">
          <a:xfrm>
            <a:off x="1676400" y="2635366"/>
            <a:ext cx="7010400" cy="2484190"/>
          </a:xfrm>
          <a:prstGeom prst="rect">
            <a:avLst/>
          </a:prstGeom>
          <a:noFill/>
          <a:ln w="9525">
            <a:noFill/>
            <a:miter lim="800000"/>
            <a:headEnd/>
            <a:tailEnd/>
          </a:ln>
        </p:spPr>
      </p:pic>
      <p:pic>
        <p:nvPicPr>
          <p:cNvPr id="7" name="Picture 5" descr="berp3"/>
          <p:cNvPicPr>
            <a:picLocks noChangeAspect="1" noChangeArrowheads="1"/>
          </p:cNvPicPr>
          <p:nvPr/>
        </p:nvPicPr>
        <p:blipFill>
          <a:blip r:embed="rId2"/>
          <a:srcRect/>
          <a:stretch>
            <a:fillRect/>
          </a:stretch>
        </p:blipFill>
        <p:spPr bwMode="auto">
          <a:xfrm>
            <a:off x="1905000" y="1733550"/>
            <a:ext cx="6718300" cy="617854"/>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normAutofit fontScale="90000"/>
          </a:bodyPr>
          <a:lstStyle/>
          <a:p>
            <a:pPr eaLnBrk="1" hangingPunct="1"/>
            <a:r>
              <a:rPr lang="en-US" dirty="0"/>
              <a:t>Bigram estimates of sentence probabilities</a:t>
            </a:r>
            <a:endParaRPr lang="en-US" dirty="0"/>
          </a:p>
        </p:txBody>
      </p:sp>
      <p:sp>
        <p:nvSpPr>
          <p:cNvPr id="92163" name="Rectangle 3"/>
          <p:cNvSpPr>
            <a:spLocks noGrp="1" noChangeArrowheads="1"/>
          </p:cNvSpPr>
          <p:nvPr>
            <p:ph idx="1"/>
          </p:nvPr>
        </p:nvSpPr>
        <p:spPr/>
        <p:txBody>
          <a:bodyPr>
            <a:normAutofit lnSpcReduction="10000"/>
          </a:bodyPr>
          <a:lstStyle/>
          <a:p>
            <a:pPr eaLnBrk="1" hangingPunct="1">
              <a:buNone/>
            </a:pPr>
            <a:r>
              <a:rPr lang="en-US" sz="2800" dirty="0">
                <a:latin typeface="Times New Roman" panose="02020603050405020304" charset="0"/>
                <a:cs typeface="Times New Roman" panose="02020603050405020304" charset="0"/>
              </a:rPr>
              <a:t>P(&lt;s&gt; I want </a:t>
            </a:r>
            <a:r>
              <a:rPr lang="en-US" sz="2800" dirty="0" err="1">
                <a:latin typeface="Times New Roman" panose="02020603050405020304" charset="0"/>
                <a:cs typeface="Times New Roman" panose="02020603050405020304" charset="0"/>
              </a:rPr>
              <a:t>english</a:t>
            </a:r>
            <a:r>
              <a:rPr lang="en-US" sz="2800" dirty="0">
                <a:latin typeface="Times New Roman" panose="02020603050405020304" charset="0"/>
                <a:cs typeface="Times New Roman" panose="02020603050405020304" charset="0"/>
              </a:rPr>
              <a:t> food &lt;/s&gt;) =</a:t>
            </a:r>
            <a:endParaRPr lang="en-US" sz="2800" dirty="0">
              <a:latin typeface="Times New Roman" panose="02020603050405020304" charset="0"/>
              <a:cs typeface="Times New Roman" panose="02020603050405020304" charset="0"/>
            </a:endParaRPr>
          </a:p>
          <a:p>
            <a:pPr eaLnBrk="1" hangingPunct="1">
              <a:buFont typeface="Wingdings" panose="05000000000000000000" pitchFamily="2" charset="2"/>
              <a:buNone/>
            </a:pPr>
            <a:r>
              <a:rPr lang="en-US" sz="2800" dirty="0">
                <a:latin typeface="Times New Roman" panose="02020603050405020304" charset="0"/>
                <a:cs typeface="Times New Roman" panose="02020603050405020304" charset="0"/>
              </a:rPr>
              <a:t>	P(I|&lt;s&gt;)   </a:t>
            </a:r>
            <a:endParaRPr lang="en-US" sz="2800" dirty="0">
              <a:latin typeface="Times New Roman" panose="02020603050405020304" charset="0"/>
              <a:cs typeface="Times New Roman" panose="02020603050405020304" charset="0"/>
            </a:endParaRPr>
          </a:p>
          <a:p>
            <a:pPr eaLnBrk="1" hangingPunct="1">
              <a:buFont typeface="Wingdings" panose="05000000000000000000" pitchFamily="2" charset="2"/>
              <a:buNone/>
            </a:pPr>
            <a:r>
              <a:rPr lang="en-US" sz="2800" dirty="0">
                <a:latin typeface="Times New Roman" panose="02020603050405020304" charset="0"/>
                <a:cs typeface="Times New Roman" panose="02020603050405020304" charset="0"/>
              </a:rPr>
              <a:t> 	×  P(</a:t>
            </a:r>
            <a:r>
              <a:rPr lang="en-US" sz="2800" dirty="0" err="1">
                <a:latin typeface="Times New Roman" panose="02020603050405020304" charset="0"/>
                <a:cs typeface="Times New Roman" panose="02020603050405020304" charset="0"/>
              </a:rPr>
              <a:t>want|I</a:t>
            </a:r>
            <a:r>
              <a:rPr lang="en-US" sz="2800" dirty="0">
                <a:latin typeface="Times New Roman" panose="02020603050405020304" charset="0"/>
                <a:cs typeface="Times New Roman" panose="02020603050405020304" charset="0"/>
              </a:rPr>
              <a:t>)  </a:t>
            </a:r>
            <a:endParaRPr lang="en-US" sz="2800" dirty="0">
              <a:latin typeface="Times New Roman" panose="02020603050405020304" charset="0"/>
              <a:cs typeface="Times New Roman" panose="02020603050405020304" charset="0"/>
            </a:endParaRPr>
          </a:p>
          <a:p>
            <a:pPr>
              <a:buNone/>
            </a:pPr>
            <a:r>
              <a:rPr lang="en-US" sz="2800" dirty="0">
                <a:latin typeface="Times New Roman" panose="02020603050405020304" charset="0"/>
                <a:cs typeface="Times New Roman" panose="02020603050405020304" charset="0"/>
              </a:rPr>
              <a:t>		×  P(</a:t>
            </a:r>
            <a:r>
              <a:rPr lang="en-US" sz="2800" dirty="0" err="1">
                <a:latin typeface="Times New Roman" panose="02020603050405020304" charset="0"/>
                <a:cs typeface="Times New Roman" panose="02020603050405020304" charset="0"/>
              </a:rPr>
              <a:t>english|want</a:t>
            </a:r>
            <a:r>
              <a:rPr lang="en-US" sz="2800" dirty="0">
                <a:latin typeface="Times New Roman" panose="02020603050405020304" charset="0"/>
                <a:cs typeface="Times New Roman" panose="02020603050405020304" charset="0"/>
              </a:rPr>
              <a:t>)   </a:t>
            </a:r>
            <a:endParaRPr lang="en-US" sz="2800" dirty="0">
              <a:latin typeface="Times New Roman" panose="02020603050405020304" charset="0"/>
              <a:cs typeface="Times New Roman" panose="02020603050405020304" charset="0"/>
            </a:endParaRPr>
          </a:p>
          <a:p>
            <a:pPr>
              <a:buNone/>
            </a:pPr>
            <a:r>
              <a:rPr lang="en-US" sz="2800" dirty="0">
                <a:latin typeface="Times New Roman" panose="02020603050405020304" charset="0"/>
                <a:cs typeface="Times New Roman" panose="02020603050405020304" charset="0"/>
              </a:rPr>
              <a:t>		×  P(</a:t>
            </a:r>
            <a:r>
              <a:rPr lang="en-US" sz="2800" dirty="0" err="1">
                <a:latin typeface="Times New Roman" panose="02020603050405020304" charset="0"/>
                <a:cs typeface="Times New Roman" panose="02020603050405020304" charset="0"/>
              </a:rPr>
              <a:t>food|english</a:t>
            </a:r>
            <a:r>
              <a:rPr lang="en-US" sz="2800" dirty="0">
                <a:latin typeface="Times New Roman" panose="02020603050405020304" charset="0"/>
                <a:cs typeface="Times New Roman" panose="02020603050405020304" charset="0"/>
              </a:rPr>
              <a:t>)   </a:t>
            </a:r>
            <a:endParaRPr lang="en-US" sz="2800" dirty="0">
              <a:latin typeface="Times New Roman" panose="02020603050405020304" charset="0"/>
              <a:cs typeface="Times New Roman" panose="02020603050405020304" charset="0"/>
            </a:endParaRPr>
          </a:p>
          <a:p>
            <a:pPr>
              <a:buNone/>
            </a:pPr>
            <a:r>
              <a:rPr lang="en-US" sz="2800" dirty="0">
                <a:latin typeface="Times New Roman" panose="02020603050405020304" charset="0"/>
                <a:cs typeface="Times New Roman" panose="02020603050405020304" charset="0"/>
              </a:rPr>
              <a:t>		×  P(&lt;/s&gt;|food)</a:t>
            </a:r>
            <a:endParaRPr lang="en-US" sz="2800" dirty="0">
              <a:latin typeface="Times New Roman" panose="02020603050405020304" charset="0"/>
              <a:cs typeface="Times New Roman" panose="02020603050405020304" charset="0"/>
            </a:endParaRPr>
          </a:p>
          <a:p>
            <a:pPr eaLnBrk="1" hangingPunct="1">
              <a:buFont typeface="Wingdings" panose="05000000000000000000" pitchFamily="2" charset="2"/>
              <a:buNone/>
            </a:pPr>
            <a:r>
              <a:rPr lang="en-US" sz="2800" dirty="0">
                <a:latin typeface="Times New Roman" panose="02020603050405020304" charset="0"/>
                <a:cs typeface="Times New Roman" panose="02020603050405020304" charset="0"/>
              </a:rPr>
              <a:t>      	 =  .000031</a:t>
            </a:r>
            <a:endParaRPr lang="en-US" sz="2800" dirty="0">
              <a:latin typeface="Times New Roman" panose="02020603050405020304" charset="0"/>
              <a:cs typeface="Times New Roman" panose="0202060305040502030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822960" y="119702"/>
            <a:ext cx="8168640" cy="680397"/>
          </a:xfrm>
        </p:spPr>
        <p:txBody>
          <a:bodyPr>
            <a:normAutofit fontScale="90000"/>
          </a:bodyPr>
          <a:lstStyle/>
          <a:p>
            <a:pPr eaLnBrk="1" hangingPunct="1"/>
            <a:r>
              <a:rPr lang="en-US" dirty="0"/>
              <a:t>What kinds of knowledge do N-grams represent?</a:t>
            </a:r>
            <a:endParaRPr lang="en-US" dirty="0"/>
          </a:p>
        </p:txBody>
      </p:sp>
      <p:sp>
        <p:nvSpPr>
          <p:cNvPr id="94211" name="Rectangle 3"/>
          <p:cNvSpPr>
            <a:spLocks noGrp="1" noChangeArrowheads="1"/>
          </p:cNvSpPr>
          <p:nvPr>
            <p:ph idx="1"/>
          </p:nvPr>
        </p:nvSpPr>
        <p:spPr/>
        <p:txBody>
          <a:bodyPr>
            <a:normAutofit lnSpcReduction="10000"/>
          </a:bodyPr>
          <a:lstStyle/>
          <a:p>
            <a:pPr eaLnBrk="1" hangingPunct="1"/>
            <a:r>
              <a:rPr lang="en-US" sz="2800" dirty="0">
                <a:latin typeface="Times New Roman" panose="02020603050405020304" charset="0"/>
                <a:cs typeface="Times New Roman" panose="02020603050405020304" charset="0"/>
              </a:rPr>
              <a:t>P(</a:t>
            </a:r>
            <a:r>
              <a:rPr lang="en-US" sz="2800" dirty="0" err="1">
                <a:latin typeface="Times New Roman" panose="02020603050405020304" charset="0"/>
                <a:cs typeface="Times New Roman" panose="02020603050405020304" charset="0"/>
              </a:rPr>
              <a:t>english|want</a:t>
            </a:r>
            <a:r>
              <a:rPr lang="en-US" sz="2800" dirty="0">
                <a:latin typeface="Times New Roman" panose="02020603050405020304" charset="0"/>
                <a:cs typeface="Times New Roman" panose="02020603050405020304" charset="0"/>
              </a:rPr>
              <a:t>)  = .0011</a:t>
            </a:r>
            <a:endParaRPr lang="en-US" sz="2800" dirty="0">
              <a:latin typeface="Times New Roman" panose="02020603050405020304" charset="0"/>
              <a:cs typeface="Times New Roman" panose="02020603050405020304" charset="0"/>
            </a:endParaRPr>
          </a:p>
          <a:p>
            <a:pPr eaLnBrk="1" hangingPunct="1"/>
            <a:r>
              <a:rPr lang="en-US" sz="2800" dirty="0">
                <a:latin typeface="Times New Roman" panose="02020603050405020304" charset="0"/>
                <a:cs typeface="Times New Roman" panose="02020603050405020304" charset="0"/>
              </a:rPr>
              <a:t>P(</a:t>
            </a:r>
            <a:r>
              <a:rPr lang="en-US" sz="2800" dirty="0" err="1">
                <a:latin typeface="Times New Roman" panose="02020603050405020304" charset="0"/>
                <a:cs typeface="Times New Roman" panose="02020603050405020304" charset="0"/>
              </a:rPr>
              <a:t>chinese|want</a:t>
            </a:r>
            <a:r>
              <a:rPr lang="en-US" sz="2800" dirty="0">
                <a:latin typeface="Times New Roman" panose="02020603050405020304" charset="0"/>
                <a:cs typeface="Times New Roman" panose="02020603050405020304" charset="0"/>
              </a:rPr>
              <a:t>) =  .0065</a:t>
            </a:r>
            <a:endParaRPr lang="en-US" sz="2800" dirty="0">
              <a:latin typeface="Times New Roman" panose="02020603050405020304" charset="0"/>
              <a:cs typeface="Times New Roman" panose="02020603050405020304" charset="0"/>
            </a:endParaRPr>
          </a:p>
          <a:p>
            <a:pPr eaLnBrk="1" hangingPunct="1"/>
            <a:r>
              <a:rPr lang="en-US" sz="2800" dirty="0">
                <a:latin typeface="Times New Roman" panose="02020603050405020304" charset="0"/>
                <a:cs typeface="Times New Roman" panose="02020603050405020304" charset="0"/>
              </a:rPr>
              <a:t>P(</a:t>
            </a:r>
            <a:r>
              <a:rPr lang="en-US" sz="2800" dirty="0" err="1">
                <a:latin typeface="Times New Roman" panose="02020603050405020304" charset="0"/>
                <a:cs typeface="Times New Roman" panose="02020603050405020304" charset="0"/>
              </a:rPr>
              <a:t>to|want</a:t>
            </a:r>
            <a:r>
              <a:rPr lang="en-US" sz="2800" dirty="0">
                <a:latin typeface="Times New Roman" panose="02020603050405020304" charset="0"/>
                <a:cs typeface="Times New Roman" panose="02020603050405020304" charset="0"/>
              </a:rPr>
              <a:t>) = .66</a:t>
            </a:r>
            <a:endParaRPr lang="en-US" sz="2800" dirty="0">
              <a:latin typeface="Times New Roman" panose="02020603050405020304" charset="0"/>
              <a:cs typeface="Times New Roman" panose="02020603050405020304" charset="0"/>
            </a:endParaRPr>
          </a:p>
          <a:p>
            <a:pPr eaLnBrk="1" hangingPunct="1"/>
            <a:r>
              <a:rPr lang="en-US" sz="2800" dirty="0">
                <a:latin typeface="Times New Roman" panose="02020603050405020304" charset="0"/>
                <a:cs typeface="Times New Roman" panose="02020603050405020304" charset="0"/>
              </a:rPr>
              <a:t>P(eat | to) = .28</a:t>
            </a:r>
            <a:endParaRPr lang="en-US" sz="2800" dirty="0">
              <a:latin typeface="Times New Roman" panose="02020603050405020304" charset="0"/>
              <a:cs typeface="Times New Roman" panose="02020603050405020304" charset="0"/>
            </a:endParaRPr>
          </a:p>
          <a:p>
            <a:pPr eaLnBrk="1" hangingPunct="1"/>
            <a:r>
              <a:rPr lang="en-US" sz="2800" dirty="0">
                <a:latin typeface="Times New Roman" panose="02020603050405020304" charset="0"/>
                <a:cs typeface="Times New Roman" panose="02020603050405020304" charset="0"/>
              </a:rPr>
              <a:t>P(food | to) = 0</a:t>
            </a:r>
            <a:endParaRPr lang="en-US" sz="2800" dirty="0">
              <a:latin typeface="Times New Roman" panose="02020603050405020304" charset="0"/>
              <a:cs typeface="Times New Roman" panose="02020603050405020304" charset="0"/>
            </a:endParaRPr>
          </a:p>
          <a:p>
            <a:pPr eaLnBrk="1" hangingPunct="1"/>
            <a:r>
              <a:rPr lang="en-US" sz="2800" dirty="0">
                <a:latin typeface="Times New Roman" panose="02020603050405020304" charset="0"/>
                <a:cs typeface="Times New Roman" panose="02020603050405020304" charset="0"/>
              </a:rPr>
              <a:t>P(want | spend) = 0</a:t>
            </a:r>
            <a:endParaRPr lang="en-US" sz="2800" dirty="0">
              <a:latin typeface="Times New Roman" panose="02020603050405020304" charset="0"/>
              <a:cs typeface="Times New Roman" panose="02020603050405020304" charset="0"/>
            </a:endParaRPr>
          </a:p>
          <a:p>
            <a:pPr eaLnBrk="1" hangingPunct="1"/>
            <a:r>
              <a:rPr lang="en-US" sz="2800" dirty="0">
                <a:latin typeface="Times New Roman" panose="02020603050405020304" charset="0"/>
                <a:cs typeface="Times New Roman" panose="02020603050405020304" charset="0"/>
              </a:rPr>
              <a:t>P (</a:t>
            </a:r>
            <a:r>
              <a:rPr lang="en-US" sz="2800" dirty="0" err="1">
                <a:latin typeface="Times New Roman" panose="02020603050405020304" charset="0"/>
                <a:cs typeface="Times New Roman" panose="02020603050405020304" charset="0"/>
              </a:rPr>
              <a:t>i</a:t>
            </a:r>
            <a:r>
              <a:rPr lang="en-US" sz="2800" dirty="0">
                <a:latin typeface="Times New Roman" panose="02020603050405020304" charset="0"/>
                <a:cs typeface="Times New Roman" panose="02020603050405020304" charset="0"/>
              </a:rPr>
              <a:t> | &lt;s&gt;) = .25</a:t>
            </a:r>
            <a:endParaRPr lang="en-US" sz="2800" dirty="0">
              <a:latin typeface="Times New Roman" panose="02020603050405020304" charset="0"/>
              <a:cs typeface="Times New Roman" panose="0202060305040502030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en-US" dirty="0"/>
              <a:t>Dealing with scale in large n-grams</a:t>
            </a:r>
            <a:endParaRPr lang="en-US" dirty="0"/>
          </a:p>
        </p:txBody>
      </p:sp>
      <p:sp>
        <p:nvSpPr>
          <p:cNvPr id="122883" name="Rectangle 3"/>
          <p:cNvSpPr>
            <a:spLocks noGrp="1" noChangeArrowheads="1"/>
          </p:cNvSpPr>
          <p:nvPr>
            <p:ph idx="1"/>
          </p:nvPr>
        </p:nvSpPr>
        <p:spPr/>
        <p:txBody>
          <a:bodyPr/>
          <a:lstStyle/>
          <a:p>
            <a:pPr eaLnBrk="1" hangingPunct="1"/>
            <a:r>
              <a:rPr lang="en-US" sz="3200" dirty="0">
                <a:latin typeface="Calibri" panose="020F0502020204030204" pitchFamily="34" charset="0"/>
              </a:rPr>
              <a:t>LM probabilities are stored and computed in log format, i.e. </a:t>
            </a:r>
            <a:r>
              <a:rPr lang="en-US" sz="3200" b="1" dirty="0">
                <a:latin typeface="Calibri" panose="020F0502020204030204" pitchFamily="34" charset="0"/>
              </a:rPr>
              <a:t>log probabilities</a:t>
            </a:r>
            <a:endParaRPr lang="en-US" sz="3200" b="1" dirty="0">
              <a:latin typeface="Calibri" panose="020F0502020204030204" pitchFamily="34" charset="0"/>
            </a:endParaRPr>
          </a:p>
          <a:p>
            <a:pPr eaLnBrk="1" hangingPunct="1"/>
            <a:r>
              <a:rPr lang="en-US" sz="3200" dirty="0">
                <a:latin typeface="Calibri" panose="020F0502020204030204" pitchFamily="34" charset="0"/>
              </a:rPr>
              <a:t>This avoids underflow from multiplying many small numbers</a:t>
            </a:r>
            <a:endParaRPr lang="en-US" sz="3200" dirty="0">
              <a:latin typeface="Calibri" panose="020F0502020204030204" pitchFamily="34" charset="0"/>
            </a:endParaRPr>
          </a:p>
        </p:txBody>
      </p:sp>
      <p:graphicFrame>
        <p:nvGraphicFramePr>
          <p:cNvPr id="2" name="Object 1"/>
          <p:cNvGraphicFramePr>
            <a:graphicFrameLocks noChangeAspect="1"/>
          </p:cNvGraphicFramePr>
          <p:nvPr/>
        </p:nvGraphicFramePr>
        <p:xfrm>
          <a:off x="1280160" y="3303290"/>
          <a:ext cx="7848600" cy="516875"/>
        </p:xfrm>
        <a:graphic>
          <a:graphicData uri="http://schemas.openxmlformats.org/presentationml/2006/ole">
            <mc:AlternateContent xmlns:mc="http://schemas.openxmlformats.org/markup-compatibility/2006">
              <mc:Choice xmlns:v="urn:schemas-microsoft-com:vml" Requires="v">
                <p:oleObj spid="_x0000_s0" name="Equation" r:id="rId1" imgW="3273425" imgH="210185" progId="Equation.3">
                  <p:embed/>
                </p:oleObj>
              </mc:Choice>
              <mc:Fallback>
                <p:oleObj name="Equation" r:id="rId1" imgW="3273425" imgH="210185" progId="Equation.3">
                  <p:embed/>
                  <p:pic>
                    <p:nvPicPr>
                      <p:cNvPr id="0" name="Object 1"/>
                      <p:cNvPicPr/>
                      <p:nvPr/>
                    </p:nvPicPr>
                    <p:blipFill>
                      <a:blip r:embed="rId2"/>
                      <a:stretch>
                        <a:fillRect/>
                      </a:stretch>
                    </p:blipFill>
                    <p:spPr>
                      <a:xfrm>
                        <a:off x="1280160" y="3303290"/>
                        <a:ext cx="7848600" cy="516875"/>
                      </a:xfrm>
                      <a:prstGeom prst="rect">
                        <a:avLst/>
                      </a:prstGeom>
                    </p:spPr>
                  </p:pic>
                </p:oleObj>
              </mc:Fallback>
            </mc:AlternateContent>
          </a:graphicData>
        </a:graphic>
      </p:graphicFrame>
      <p:pic>
        <p:nvPicPr>
          <p:cNvPr id="3" name="Picture 2"/>
          <p:cNvPicPr>
            <a:picLocks noChangeAspect="1"/>
          </p:cNvPicPr>
          <p:nvPr/>
        </p:nvPicPr>
        <p:blipFill>
          <a:blip r:embed="rId3"/>
          <a:stretch>
            <a:fillRect/>
          </a:stretch>
        </p:blipFill>
        <p:spPr>
          <a:xfrm>
            <a:off x="1280160" y="4624708"/>
            <a:ext cx="7086600" cy="422180"/>
          </a:xfrm>
          <a:prstGeom prst="rect">
            <a:avLst/>
          </a:prstGeom>
        </p:spPr>
      </p:pic>
      <p:sp>
        <p:nvSpPr>
          <p:cNvPr id="4" name="TextBox 3"/>
          <p:cNvSpPr txBox="1"/>
          <p:nvPr/>
        </p:nvSpPr>
        <p:spPr>
          <a:xfrm>
            <a:off x="822960" y="3989383"/>
            <a:ext cx="8302273" cy="461665"/>
          </a:xfrm>
          <a:prstGeom prst="rect">
            <a:avLst/>
          </a:prstGeom>
          <a:noFill/>
        </p:spPr>
        <p:txBody>
          <a:bodyPr wrap="none" rtlCol="0">
            <a:spAutoFit/>
          </a:bodyPr>
          <a:lstStyle/>
          <a:p>
            <a:r>
              <a:rPr lang="en-US" dirty="0"/>
              <a:t>If we need probabilities we can do one exp at the end </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Larger </a:t>
            </a:r>
            <a:r>
              <a:rPr lang="en-US" dirty="0" err="1"/>
              <a:t>ngrams</a:t>
            </a:r>
            <a:endParaRPr lang="en-US" dirty="0"/>
          </a:p>
        </p:txBody>
      </p:sp>
      <p:sp>
        <p:nvSpPr>
          <p:cNvPr id="3" name="Content Placeholder 2"/>
          <p:cNvSpPr>
            <a:spLocks noGrp="1"/>
          </p:cNvSpPr>
          <p:nvPr>
            <p:ph idx="1"/>
          </p:nvPr>
        </p:nvSpPr>
        <p:spPr>
          <a:xfrm>
            <a:off x="822960" y="1200150"/>
            <a:ext cx="8244840" cy="3657600"/>
          </a:xfrm>
        </p:spPr>
        <p:txBody>
          <a:bodyPr>
            <a:normAutofit/>
          </a:bodyPr>
          <a:lstStyle/>
          <a:p>
            <a:r>
              <a:rPr lang="en-US" dirty="0"/>
              <a:t>4-grams, 5-grams</a:t>
            </a:r>
            <a:endParaRPr lang="en-US" dirty="0"/>
          </a:p>
          <a:p>
            <a:r>
              <a:rPr lang="en-US" dirty="0"/>
              <a:t>Large datasets of large n-grams have been released</a:t>
            </a:r>
            <a:endParaRPr lang="en-US" dirty="0"/>
          </a:p>
          <a:p>
            <a:pPr lvl="1">
              <a:buFont typeface="Arial" panose="020B0604020202020204" pitchFamily="34" charset="0"/>
              <a:buChar char="•"/>
            </a:pPr>
            <a:r>
              <a:rPr lang="en-US" sz="2300" dirty="0">
                <a:effectLst/>
                <a:latin typeface="NimbusRomNo9L"/>
              </a:rPr>
              <a:t>N-grams from Corpus of Contemporary American English (COCA) 1 billion words (Davies 2020) </a:t>
            </a:r>
            <a:endParaRPr lang="en-US" sz="2300" dirty="0">
              <a:effectLst/>
              <a:latin typeface="NimbusRomNo9L"/>
            </a:endParaRPr>
          </a:p>
          <a:p>
            <a:pPr lvl="1">
              <a:buFont typeface="Arial" panose="020B0604020202020204" pitchFamily="34" charset="0"/>
              <a:buChar char="•"/>
            </a:pPr>
            <a:r>
              <a:rPr lang="en-US" sz="2300" dirty="0"/>
              <a:t>Google Web 5-grams (Franz and Brants 2006) 1 trillion words)</a:t>
            </a:r>
            <a:endParaRPr lang="en-US" sz="2300" dirty="0"/>
          </a:p>
          <a:p>
            <a:pPr lvl="1">
              <a:buFont typeface="Arial" panose="020B0604020202020204" pitchFamily="34" charset="0"/>
              <a:buChar char="•"/>
            </a:pPr>
            <a:r>
              <a:rPr lang="en-US" sz="2300" dirty="0"/>
              <a:t>Efficiency: quantize probabilities to 4-8 bits instead of 8-byte float</a:t>
            </a:r>
            <a:endParaRPr lang="en-US" sz="2300" dirty="0"/>
          </a:p>
          <a:p>
            <a:pPr marL="151130" lvl="1" indent="0">
              <a:buNone/>
            </a:pPr>
            <a:r>
              <a:rPr lang="en-US" dirty="0"/>
              <a:t>Newest model: </a:t>
            </a:r>
            <a:r>
              <a:rPr lang="en-US" dirty="0" err="1"/>
              <a:t>infini</a:t>
            </a:r>
            <a:r>
              <a:rPr lang="en-US" dirty="0"/>
              <a:t>-grams (∞-grams) (Liu et al 2024)</a:t>
            </a:r>
            <a:endParaRPr lang="en-US" dirty="0"/>
          </a:p>
          <a:p>
            <a:pPr lvl="1">
              <a:buFont typeface="Arial" panose="020B0604020202020204" pitchFamily="34" charset="0"/>
              <a:buChar char="•"/>
            </a:pPr>
            <a:r>
              <a:rPr lang="en-US" dirty="0"/>
              <a:t>No precomputing! Instead, store 5 trillion words of web text in </a:t>
            </a:r>
            <a:r>
              <a:rPr lang="en-US" b="1" dirty="0"/>
              <a:t>suffix arrays</a:t>
            </a:r>
            <a:r>
              <a:rPr lang="en-US" dirty="0"/>
              <a:t>. Can compute n-gram probabilities with any n!</a:t>
            </a:r>
            <a:endParaRPr lang="en-US" dirty="0"/>
          </a:p>
          <a:p>
            <a:endParaRPr lang="en-US" dirty="0"/>
          </a:p>
          <a:p>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r>
              <a:rPr lang="en-US" dirty="0"/>
              <a:t>N-gram LM Toolkits</a:t>
            </a:r>
            <a:endParaRPr lang="en-US" dirty="0"/>
          </a:p>
        </p:txBody>
      </p:sp>
      <p:sp>
        <p:nvSpPr>
          <p:cNvPr id="124931" name="Rectangle 3"/>
          <p:cNvSpPr>
            <a:spLocks noGrp="1" noChangeArrowheads="1"/>
          </p:cNvSpPr>
          <p:nvPr>
            <p:ph idx="1"/>
          </p:nvPr>
        </p:nvSpPr>
        <p:spPr>
          <a:xfrm>
            <a:off x="822960" y="1200150"/>
            <a:ext cx="7863840" cy="3429000"/>
          </a:xfrm>
        </p:spPr>
        <p:txBody>
          <a:bodyPr/>
          <a:lstStyle/>
          <a:p>
            <a:pPr eaLnBrk="1" hangingPunct="1"/>
            <a:r>
              <a:rPr lang="en-US" sz="3200" dirty="0">
                <a:latin typeface="Calibri" panose="020F0502020204030204" pitchFamily="34" charset="0"/>
              </a:rPr>
              <a:t>SRILM</a:t>
            </a:r>
            <a:endParaRPr lang="en-US" sz="3200" dirty="0">
              <a:latin typeface="Calibri" panose="020F0502020204030204" pitchFamily="34" charset="0"/>
            </a:endParaRPr>
          </a:p>
          <a:p>
            <a:pPr lvl="1" eaLnBrk="1" hangingPunct="1"/>
            <a:r>
              <a:rPr lang="en-US" sz="3200" dirty="0">
                <a:latin typeface="Calibri" panose="020F0502020204030204" pitchFamily="34" charset="0"/>
                <a:hlinkClick r:id="rId1"/>
              </a:rPr>
              <a:t>http://www.speech.sri.com/projects/srilm/</a:t>
            </a:r>
            <a:endParaRPr lang="en-US" sz="3200" dirty="0">
              <a:latin typeface="Calibri" panose="020F0502020204030204" pitchFamily="34" charset="0"/>
            </a:endParaRPr>
          </a:p>
          <a:p>
            <a:r>
              <a:rPr lang="en-US" sz="3600" dirty="0" err="1">
                <a:latin typeface="Calibri" panose="020F0502020204030204" pitchFamily="34" charset="0"/>
              </a:rPr>
              <a:t>KenLM</a:t>
            </a:r>
            <a:endParaRPr lang="en-US" sz="3600" dirty="0">
              <a:latin typeface="Calibri" panose="020F0502020204030204" pitchFamily="34" charset="0"/>
            </a:endParaRPr>
          </a:p>
          <a:p>
            <a:pPr lvl="1" eaLnBrk="1" hangingPunct="1"/>
            <a:r>
              <a:rPr lang="en-US" sz="3200" dirty="0">
                <a:latin typeface="Calibri" panose="020F0502020204030204" pitchFamily="34" charset="0"/>
                <a:hlinkClick r:id="rId2"/>
              </a:rPr>
              <a:t>https://kheafield.com/code/kenlm/</a:t>
            </a:r>
            <a:endParaRPr lang="en-US" sz="3200" dirty="0">
              <a:latin typeface="Calibri" panose="020F050202020403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normAutofit fontScale="90000"/>
          </a:bodyPr>
          <a:lstStyle/>
          <a:p>
            <a:pPr eaLnBrk="1" hangingPunct="1"/>
            <a:br>
              <a:rPr sz="4400" dirty="0"/>
            </a:br>
            <a:r>
              <a:rPr lang="en-US" sz="4400" dirty="0"/>
              <a:t>N-gram Language Modeling</a:t>
            </a:r>
            <a:endParaRPr sz="4400" dirty="0"/>
          </a:p>
        </p:txBody>
      </p:sp>
      <p:sp>
        <p:nvSpPr>
          <p:cNvPr id="16386" name="Rectangle 3"/>
          <p:cNvSpPr>
            <a:spLocks noGrp="1" noChangeArrowheads="1"/>
          </p:cNvSpPr>
          <p:nvPr>
            <p:ph idx="1"/>
          </p:nvPr>
        </p:nvSpPr>
        <p:spPr/>
        <p:txBody>
          <a:bodyPr/>
          <a:lstStyle/>
          <a:p>
            <a:pPr eaLnBrk="1" hangingPunct="1"/>
            <a:endParaRPr lang="en-US" dirty="0">
              <a:solidFill>
                <a:srgbClr val="A50021"/>
              </a:solidFill>
              <a:latin typeface="Calibri" panose="020F0502020204030204" pitchFamily="34" charset="0"/>
            </a:endParaRPr>
          </a:p>
          <a:p>
            <a:pPr eaLnBrk="1" hangingPunct="1">
              <a:spcAft>
                <a:spcPts val="600"/>
              </a:spcAft>
            </a:pPr>
            <a:r>
              <a:rPr lang="en-US" sz="3200" dirty="0">
                <a:solidFill>
                  <a:srgbClr val="A50021"/>
                </a:solidFill>
                <a:latin typeface="Calibri" panose="020F0502020204030204" pitchFamily="34" charset="0"/>
              </a:rPr>
              <a:t>Estimating N-gram Probabilities</a:t>
            </a:r>
            <a:endParaRPr lang="en-US" sz="3200" dirty="0">
              <a:latin typeface="Calibri" panose="020F0502020204030204" pitchFamily="34" charset="0"/>
            </a:endParaRPr>
          </a:p>
          <a:p>
            <a:pPr eaLnBrk="1" hangingPunct="1"/>
            <a:endParaRPr lang="en-US" dirty="0">
              <a:latin typeface="Calibri" panose="020F0502020204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Models</a:t>
            </a:r>
            <a:endParaRPr lang="en-US" dirty="0"/>
          </a:p>
        </p:txBody>
      </p:sp>
      <p:sp>
        <p:nvSpPr>
          <p:cNvPr id="3" name="Content Placeholder 2"/>
          <p:cNvSpPr>
            <a:spLocks noGrp="1"/>
          </p:cNvSpPr>
          <p:nvPr>
            <p:ph idx="1"/>
          </p:nvPr>
        </p:nvSpPr>
        <p:spPr/>
        <p:txBody>
          <a:bodyPr/>
          <a:lstStyle/>
          <a:p>
            <a:r>
              <a:rPr lang="en-US" sz="2800" dirty="0"/>
              <a:t>Systems that can predict upcoming words</a:t>
            </a:r>
            <a:endParaRPr lang="en-US" sz="2800" dirty="0"/>
          </a:p>
          <a:p>
            <a:pPr lvl="1">
              <a:buFont typeface="Arial" panose="020B0604020202020204" pitchFamily="34" charset="0"/>
              <a:buChar char="•"/>
            </a:pPr>
            <a:r>
              <a:rPr lang="en-US" dirty="0"/>
              <a:t>Can assign a probability to each potential next word</a:t>
            </a:r>
            <a:endParaRPr lang="en-US" dirty="0"/>
          </a:p>
          <a:p>
            <a:pPr lvl="1">
              <a:buFont typeface="Arial" panose="020B0604020202020204" pitchFamily="34" charset="0"/>
              <a:buChar char="•"/>
            </a:pPr>
            <a:r>
              <a:rPr lang="en-US" dirty="0"/>
              <a:t>Can assign a probability to a whole sentence</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lstStyle/>
          <a:p>
            <a:pPr eaLnBrk="1" hangingPunct="1"/>
            <a:r>
              <a:rPr lang="en-US" sz="4000" dirty="0">
                <a:latin typeface="Calibri (Headings)"/>
                <a:ea typeface="MS PGothic" panose="020B0600070205080204" charset="-128"/>
                <a:cs typeface="Calibri (Headings)"/>
              </a:rPr>
              <a:t>Language Modeling</a:t>
            </a:r>
            <a:endParaRPr lang="en-US" sz="4000" dirty="0">
              <a:latin typeface="Calibri (Headings)"/>
              <a:ea typeface="MS PGothic" panose="020B0600070205080204" charset="-128"/>
              <a:cs typeface="Calibri (Headings)"/>
            </a:endParaRPr>
          </a:p>
        </p:txBody>
      </p:sp>
      <p:sp>
        <p:nvSpPr>
          <p:cNvPr id="16387" name="Rectangle 6"/>
          <p:cNvSpPr>
            <a:spLocks noGrp="1" noChangeArrowheads="1"/>
          </p:cNvSpPr>
          <p:nvPr>
            <p:ph idx="1"/>
          </p:nvPr>
        </p:nvSpPr>
        <p:spPr>
          <a:xfrm>
            <a:off x="3746440" y="57150"/>
            <a:ext cx="5009393" cy="1691640"/>
          </a:xfrm>
        </p:spPr>
        <p:txBody>
          <a:bodyPr/>
          <a:lstStyle/>
          <a:p>
            <a:pPr eaLnBrk="1" hangingPunct="1">
              <a:buFont typeface="Times" pitchFamily="-65" charset="0"/>
              <a:buNone/>
            </a:pPr>
            <a:r>
              <a:rPr lang="en-US" sz="3600" dirty="0">
                <a:solidFill>
                  <a:srgbClr val="A4001D"/>
                </a:solidFill>
                <a:latin typeface="Calibri" panose="020F0502020204030204"/>
                <a:ea typeface="MS PGothic" panose="020B0600070205080204" charset="-128"/>
                <a:cs typeface="Calibri" panose="020F0502020204030204"/>
              </a:rPr>
              <a:t>Evaluation and Perplexity</a:t>
            </a:r>
            <a:endParaRPr lang="en-US" sz="3600" dirty="0">
              <a:solidFill>
                <a:srgbClr val="A4001D"/>
              </a:solidFill>
              <a:latin typeface="Calibri" panose="020F0502020204030204"/>
              <a:ea typeface="MS PGothic" panose="020B0600070205080204" charset="-128"/>
              <a:cs typeface="Calibri" panose="020F0502020204030204"/>
            </a:endParaRPr>
          </a:p>
        </p:txBody>
      </p:sp>
      <p:sp>
        <p:nvSpPr>
          <p:cNvPr id="2" name="Text Placeholder 1"/>
          <p:cNvSpPr>
            <a:spLocks noGrp="1"/>
          </p:cNvSpPr>
          <p:nvPr>
            <p:ph type="body" sz="half" idx="2"/>
          </p:nvPr>
        </p:nvSpPr>
        <p:spPr/>
        <p:txBody>
          <a:bodyPr/>
          <a:lstStyle/>
          <a:p>
            <a:endParaRPr lang="en-US"/>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r>
              <a:rPr lang="en-US" dirty="0"/>
              <a:t>How to evaluate N-gram models</a:t>
            </a:r>
            <a:endParaRPr lang="en-US" dirty="0"/>
          </a:p>
        </p:txBody>
      </p:sp>
      <p:sp>
        <p:nvSpPr>
          <p:cNvPr id="133123" name="Rectangle 3"/>
          <p:cNvSpPr>
            <a:spLocks noGrp="1" noChangeArrowheads="1"/>
          </p:cNvSpPr>
          <p:nvPr>
            <p:ph sz="quarter" idx="1"/>
          </p:nvPr>
        </p:nvSpPr>
        <p:spPr>
          <a:xfrm>
            <a:off x="822960" y="1200150"/>
            <a:ext cx="7543801" cy="3823648"/>
          </a:xfrm>
        </p:spPr>
        <p:txBody>
          <a:bodyPr>
            <a:normAutofit/>
          </a:bodyPr>
          <a:lstStyle/>
          <a:p>
            <a:r>
              <a:rPr lang="en-US" sz="3600" dirty="0">
                <a:solidFill>
                  <a:srgbClr val="0200FF"/>
                </a:solidFill>
              </a:rPr>
              <a:t>"Extrinsic (in-vivo) Evaluation"</a:t>
            </a:r>
            <a:endParaRPr lang="en-US" sz="3600" dirty="0">
              <a:solidFill>
                <a:srgbClr val="0200FF"/>
              </a:solidFill>
            </a:endParaRPr>
          </a:p>
          <a:p>
            <a:pPr marL="0" indent="0">
              <a:buNone/>
            </a:pPr>
            <a:r>
              <a:rPr lang="en-US" sz="3300" dirty="0"/>
              <a:t>To compare models A and B</a:t>
            </a:r>
            <a:endParaRPr lang="en-US" sz="3300" dirty="0"/>
          </a:p>
          <a:p>
            <a:pPr marL="665480" lvl="1" indent="-514350">
              <a:buFont typeface="+mj-lt"/>
              <a:buAutoNum type="arabicPeriod"/>
            </a:pPr>
            <a:r>
              <a:rPr lang="en-US" sz="2900" dirty="0"/>
              <a:t>Put each model in a real task</a:t>
            </a:r>
            <a:endParaRPr lang="en-US" sz="2900" dirty="0"/>
          </a:p>
          <a:p>
            <a:pPr lvl="2">
              <a:buFont typeface="Arial" panose="020B0604020202020204" pitchFamily="34" charset="0"/>
              <a:buChar char="•"/>
            </a:pPr>
            <a:r>
              <a:rPr lang="en-US" sz="2500" dirty="0"/>
              <a:t>Machine Translation, speech recognition, etc. </a:t>
            </a:r>
            <a:endParaRPr lang="en-US" sz="2500" dirty="0"/>
          </a:p>
          <a:p>
            <a:pPr marL="665480" lvl="1" indent="-514350">
              <a:buFont typeface="+mj-lt"/>
              <a:buAutoNum type="arabicPeriod"/>
            </a:pPr>
            <a:r>
              <a:rPr lang="en-US" sz="2900" dirty="0"/>
              <a:t>Run the task, get a score for A and for B</a:t>
            </a:r>
            <a:endParaRPr lang="en-US" sz="2900" dirty="0"/>
          </a:p>
          <a:p>
            <a:pPr lvl="2">
              <a:buFont typeface="Arial" panose="020B0604020202020204" pitchFamily="34" charset="0"/>
              <a:buChar char="•"/>
            </a:pPr>
            <a:r>
              <a:rPr lang="en-US" sz="2500" dirty="0"/>
              <a:t>How many words translated correctly</a:t>
            </a:r>
            <a:endParaRPr lang="en-US" sz="2500" dirty="0"/>
          </a:p>
          <a:p>
            <a:pPr lvl="2">
              <a:buFont typeface="Arial" panose="020B0604020202020204" pitchFamily="34" charset="0"/>
              <a:buChar char="•"/>
            </a:pPr>
            <a:r>
              <a:rPr lang="en-US" sz="2500" dirty="0"/>
              <a:t>How many words transcribed correctly</a:t>
            </a:r>
            <a:endParaRPr lang="en-US" sz="2500" dirty="0"/>
          </a:p>
          <a:p>
            <a:pPr marL="665480" lvl="1" indent="-514350">
              <a:buFont typeface="+mj-lt"/>
              <a:buAutoNum type="arabicPeriod"/>
            </a:pPr>
            <a:r>
              <a:rPr lang="en-US" sz="2900" dirty="0"/>
              <a:t>Compare accuracy for A and B</a:t>
            </a:r>
            <a:endParaRPr lang="en-US" sz="29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2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2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2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312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12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12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31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normAutofit/>
          </a:bodyPr>
          <a:lstStyle/>
          <a:p>
            <a:pPr eaLnBrk="1" hangingPunct="1"/>
            <a:r>
              <a:rPr lang="en-US" dirty="0"/>
              <a:t>Intrinsic (in-vitro) evaluation </a:t>
            </a:r>
            <a:endParaRPr lang="en-US" dirty="0"/>
          </a:p>
        </p:txBody>
      </p:sp>
      <p:sp>
        <p:nvSpPr>
          <p:cNvPr id="135171" name="Rectangle 3"/>
          <p:cNvSpPr>
            <a:spLocks noGrp="1" noChangeArrowheads="1"/>
          </p:cNvSpPr>
          <p:nvPr>
            <p:ph sz="quarter" idx="1"/>
          </p:nvPr>
        </p:nvSpPr>
        <p:spPr>
          <a:xfrm>
            <a:off x="822960" y="1200150"/>
            <a:ext cx="7940040" cy="3823648"/>
          </a:xfrm>
        </p:spPr>
        <p:txBody>
          <a:bodyPr>
            <a:normAutofit lnSpcReduction="10000"/>
          </a:bodyPr>
          <a:lstStyle/>
          <a:p>
            <a:pPr eaLnBrk="1" hangingPunct="1">
              <a:lnSpc>
                <a:spcPct val="90000"/>
              </a:lnSpc>
            </a:pPr>
            <a:r>
              <a:rPr lang="en-US" sz="2800" dirty="0">
                <a:latin typeface="Calibri" panose="020F0502020204030204" pitchFamily="34" charset="0"/>
              </a:rPr>
              <a:t>Extrinsic evaluation not always possible</a:t>
            </a:r>
            <a:endParaRPr lang="en-US" sz="2800" dirty="0">
              <a:latin typeface="Calibri" panose="020F0502020204030204" pitchFamily="34" charset="0"/>
            </a:endParaRPr>
          </a:p>
          <a:p>
            <a:pPr lvl="1" eaLnBrk="1" hangingPunct="1">
              <a:lnSpc>
                <a:spcPct val="90000"/>
              </a:lnSpc>
              <a:buFont typeface="Arial" panose="020B0604020202020204" pitchFamily="34" charset="0"/>
              <a:buChar char="•"/>
            </a:pPr>
            <a:r>
              <a:rPr lang="en-US" sz="2400" dirty="0">
                <a:latin typeface="Calibri" panose="020F0502020204030204" pitchFamily="34" charset="0"/>
              </a:rPr>
              <a:t>Expensive, time-consuming </a:t>
            </a:r>
            <a:endParaRPr lang="en-US" sz="2400" dirty="0">
              <a:latin typeface="Calibri" panose="020F0502020204030204" pitchFamily="34" charset="0"/>
            </a:endParaRPr>
          </a:p>
          <a:p>
            <a:pPr lvl="1" eaLnBrk="1" hangingPunct="1">
              <a:lnSpc>
                <a:spcPct val="90000"/>
              </a:lnSpc>
              <a:buFont typeface="Arial" panose="020B0604020202020204" pitchFamily="34" charset="0"/>
              <a:buChar char="•"/>
            </a:pPr>
            <a:r>
              <a:rPr lang="en-US" sz="2400" dirty="0">
                <a:latin typeface="Calibri" panose="020F0502020204030204" pitchFamily="34" charset="0"/>
              </a:rPr>
              <a:t>Doesn't always generalize to other applications</a:t>
            </a:r>
            <a:endParaRPr lang="en-US" sz="2400" dirty="0">
              <a:latin typeface="Calibri" panose="020F0502020204030204" pitchFamily="34" charset="0"/>
            </a:endParaRPr>
          </a:p>
          <a:p>
            <a:pPr eaLnBrk="1" hangingPunct="1">
              <a:lnSpc>
                <a:spcPct val="90000"/>
              </a:lnSpc>
            </a:pPr>
            <a:r>
              <a:rPr lang="en-US" sz="2800" dirty="0">
                <a:latin typeface="Calibri" panose="020F0502020204030204" pitchFamily="34" charset="0"/>
              </a:rPr>
              <a:t>Intrinsic evaluation: </a:t>
            </a:r>
            <a:r>
              <a:rPr lang="en-US" sz="2800" b="1" dirty="0">
                <a:solidFill>
                  <a:srgbClr val="0200FF"/>
                </a:solidFill>
                <a:latin typeface="Calibri" panose="020F0502020204030204" pitchFamily="34" charset="0"/>
              </a:rPr>
              <a:t>perplexity</a:t>
            </a:r>
            <a:endParaRPr lang="en-US" sz="2800" b="1" dirty="0">
              <a:solidFill>
                <a:srgbClr val="0200FF"/>
              </a:solidFill>
              <a:latin typeface="Calibri" panose="020F0502020204030204" pitchFamily="34" charset="0"/>
            </a:endParaRPr>
          </a:p>
          <a:p>
            <a:pPr lvl="1">
              <a:buFont typeface="Arial" panose="020B0604020202020204" pitchFamily="34" charset="0"/>
              <a:buChar char="•"/>
            </a:pPr>
            <a:r>
              <a:rPr lang="en-US" dirty="0">
                <a:latin typeface="Calibri" panose="020F0502020204030204"/>
                <a:cs typeface="Calibri" panose="020F0502020204030204"/>
              </a:rPr>
              <a:t>Directly measures language model performance at predicting words.</a:t>
            </a:r>
            <a:endParaRPr lang="en-US" dirty="0">
              <a:latin typeface="Calibri" panose="020F0502020204030204"/>
              <a:cs typeface="Calibri" panose="020F0502020204030204"/>
            </a:endParaRPr>
          </a:p>
          <a:p>
            <a:pPr lvl="1">
              <a:buFont typeface="Arial" panose="020B0604020202020204" pitchFamily="34" charset="0"/>
              <a:buChar char="•"/>
            </a:pPr>
            <a:r>
              <a:rPr lang="en-US" dirty="0">
                <a:latin typeface="Calibri" panose="020F0502020204030204"/>
                <a:cs typeface="Calibri" panose="020F0502020204030204"/>
              </a:rPr>
              <a:t>Doesn't necessarily correspond with real application performance</a:t>
            </a:r>
            <a:endParaRPr lang="en-US" dirty="0">
              <a:latin typeface="Calibri" panose="020F0502020204030204"/>
              <a:cs typeface="Calibri" panose="020F0502020204030204"/>
            </a:endParaRPr>
          </a:p>
          <a:p>
            <a:pPr lvl="1">
              <a:buFont typeface="Arial" panose="020B0604020202020204" pitchFamily="34" charset="0"/>
              <a:buChar char="•"/>
            </a:pPr>
            <a:r>
              <a:rPr lang="en-US" sz="2400" dirty="0">
                <a:latin typeface="Calibri" panose="020F0502020204030204"/>
                <a:cs typeface="Calibri" panose="020F0502020204030204"/>
              </a:rPr>
              <a:t>But gives us a single general metric for language models</a:t>
            </a:r>
            <a:endParaRPr lang="en-US" sz="2400" dirty="0">
              <a:latin typeface="Calibri" panose="020F0502020204030204"/>
              <a:cs typeface="Calibri" panose="020F0502020204030204"/>
            </a:endParaRPr>
          </a:p>
          <a:p>
            <a:pPr lvl="1">
              <a:buFont typeface="Arial" panose="020B0604020202020204" pitchFamily="34" charset="0"/>
              <a:buChar char="•"/>
            </a:pPr>
            <a:r>
              <a:rPr lang="en-US" dirty="0">
                <a:latin typeface="Calibri" panose="020F0502020204030204"/>
                <a:cs typeface="Calibri" panose="020F0502020204030204"/>
              </a:rPr>
              <a:t>Useful for large language models (LLMs) as well as n-grams</a:t>
            </a:r>
            <a:endParaRPr lang="en-US" sz="2400" dirty="0">
              <a:latin typeface="Calibri" panose="020F0502020204030204"/>
              <a:cs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1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517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51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51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5171">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5171">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5171">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5171">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51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r>
              <a:rPr lang="en-US" dirty="0"/>
              <a:t>Training sets and test sets</a:t>
            </a:r>
            <a:endParaRPr lang="en-US" dirty="0"/>
          </a:p>
        </p:txBody>
      </p:sp>
      <p:sp>
        <p:nvSpPr>
          <p:cNvPr id="131075" name="Rectangle 3"/>
          <p:cNvSpPr>
            <a:spLocks noGrp="1" noChangeArrowheads="1"/>
          </p:cNvSpPr>
          <p:nvPr>
            <p:ph sz="quarter" idx="1"/>
          </p:nvPr>
        </p:nvSpPr>
        <p:spPr>
          <a:xfrm>
            <a:off x="822960" y="1200150"/>
            <a:ext cx="7635240" cy="3429000"/>
          </a:xfrm>
        </p:spPr>
        <p:txBody>
          <a:bodyPr>
            <a:normAutofit/>
          </a:bodyPr>
          <a:lstStyle/>
          <a:p>
            <a:pPr marL="0" indent="0">
              <a:buNone/>
            </a:pPr>
            <a:r>
              <a:rPr lang="en-US" dirty="0"/>
              <a:t>We train parameters of our model on a </a:t>
            </a:r>
            <a:r>
              <a:rPr lang="en-US" b="1" dirty="0">
                <a:solidFill>
                  <a:srgbClr val="0200FF"/>
                </a:solidFill>
              </a:rPr>
              <a:t>training set</a:t>
            </a:r>
            <a:r>
              <a:rPr lang="en-US" dirty="0"/>
              <a:t>.</a:t>
            </a:r>
            <a:endParaRPr lang="en-US" dirty="0"/>
          </a:p>
          <a:p>
            <a:pPr marL="0" indent="0">
              <a:buNone/>
            </a:pPr>
            <a:r>
              <a:rPr lang="en-US" dirty="0"/>
              <a:t>We test the model’s performance on data we haven’t seen.</a:t>
            </a:r>
            <a:endParaRPr lang="en-US" dirty="0"/>
          </a:p>
          <a:p>
            <a:pPr lvl="1"/>
            <a:r>
              <a:rPr lang="en-US" dirty="0"/>
              <a:t>A </a:t>
            </a:r>
            <a:r>
              <a:rPr lang="en-US" b="1" dirty="0">
                <a:solidFill>
                  <a:srgbClr val="0200FF"/>
                </a:solidFill>
              </a:rPr>
              <a:t>test set </a:t>
            </a:r>
            <a:r>
              <a:rPr lang="en-US" dirty="0"/>
              <a:t>is an unseen dataset; different from training set.</a:t>
            </a:r>
            <a:endParaRPr lang="en-US" dirty="0"/>
          </a:p>
          <a:p>
            <a:pPr lvl="2"/>
            <a:r>
              <a:rPr lang="en-US" dirty="0"/>
              <a:t>Intuition: we want to measure generalization to unseen data</a:t>
            </a:r>
            <a:endParaRPr lang="en-US" dirty="0"/>
          </a:p>
          <a:p>
            <a:pPr lvl="1"/>
            <a:r>
              <a:rPr lang="en-US" dirty="0"/>
              <a:t>An </a:t>
            </a:r>
            <a:r>
              <a:rPr lang="en-US" b="1" dirty="0">
                <a:solidFill>
                  <a:srgbClr val="0200FF"/>
                </a:solidFill>
              </a:rPr>
              <a:t>evaluation metric </a:t>
            </a:r>
            <a:r>
              <a:rPr lang="en-US" dirty="0">
                <a:solidFill>
                  <a:schemeClr val="tx1"/>
                </a:solidFill>
              </a:rPr>
              <a:t>(like</a:t>
            </a:r>
            <a:r>
              <a:rPr lang="en-US" b="1" dirty="0">
                <a:solidFill>
                  <a:srgbClr val="008000"/>
                </a:solidFill>
              </a:rPr>
              <a:t> </a:t>
            </a:r>
            <a:r>
              <a:rPr lang="en-US" b="1" dirty="0">
                <a:solidFill>
                  <a:srgbClr val="0200FF"/>
                </a:solidFill>
              </a:rPr>
              <a:t>perplexity</a:t>
            </a:r>
            <a:r>
              <a:rPr lang="en-US" dirty="0">
                <a:solidFill>
                  <a:schemeClr val="tx1"/>
                </a:solidFill>
              </a:rPr>
              <a:t>)</a:t>
            </a:r>
            <a:r>
              <a:rPr lang="en-US" b="1" dirty="0">
                <a:solidFill>
                  <a:srgbClr val="008000"/>
                </a:solidFill>
              </a:rPr>
              <a:t> </a:t>
            </a:r>
            <a:r>
              <a:rPr lang="en-US" dirty="0"/>
              <a:t>tells us how well our model does on the test set.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0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10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07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107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107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training and test sets</a:t>
            </a:r>
            <a:endParaRPr lang="en-US" dirty="0"/>
          </a:p>
        </p:txBody>
      </p:sp>
      <p:sp>
        <p:nvSpPr>
          <p:cNvPr id="3" name="Content Placeholder 2"/>
          <p:cNvSpPr>
            <a:spLocks noGrp="1"/>
          </p:cNvSpPr>
          <p:nvPr>
            <p:ph idx="1"/>
          </p:nvPr>
        </p:nvSpPr>
        <p:spPr>
          <a:xfrm>
            <a:off x="822960" y="1200150"/>
            <a:ext cx="7635240" cy="3733800"/>
          </a:xfrm>
        </p:spPr>
        <p:txBody>
          <a:bodyPr>
            <a:normAutofit/>
          </a:bodyPr>
          <a:lstStyle/>
          <a:p>
            <a:pPr marL="288925" indent="-288925">
              <a:buFont typeface="Arial" panose="020B0604020202020204" pitchFamily="34" charset="0"/>
              <a:buChar char="•"/>
            </a:pPr>
            <a:r>
              <a:rPr lang="en-US" sz="3200" dirty="0">
                <a:effectLst/>
                <a:latin typeface="Calibri" panose="020F0502020204030204" pitchFamily="34" charset="0"/>
                <a:cs typeface="Calibri" panose="020F0502020204030204" pitchFamily="34" charset="0"/>
              </a:rPr>
              <a:t>If we're building an LM for a specific task</a:t>
            </a:r>
            <a:endParaRPr lang="en-US" sz="3200" dirty="0">
              <a:effectLst/>
              <a:latin typeface="Calibri" panose="020F0502020204030204" pitchFamily="34" charset="0"/>
              <a:cs typeface="Calibri" panose="020F0502020204030204" pitchFamily="34" charset="0"/>
            </a:endParaRPr>
          </a:p>
          <a:p>
            <a:pPr marL="685800" lvl="1" indent="-288925">
              <a:buFont typeface="Arial" panose="020B0604020202020204" pitchFamily="34" charset="0"/>
              <a:buChar char="•"/>
            </a:pPr>
            <a:r>
              <a:rPr lang="en-US" sz="2800" dirty="0">
                <a:effectLst/>
                <a:latin typeface="Calibri" panose="020F0502020204030204" pitchFamily="34" charset="0"/>
                <a:cs typeface="Calibri" panose="020F0502020204030204" pitchFamily="34" charset="0"/>
              </a:rPr>
              <a:t>The test set should reflect the task language we want to use the model for</a:t>
            </a:r>
            <a:endParaRPr lang="en-US" sz="2800" dirty="0">
              <a:effectLst/>
              <a:latin typeface="Calibri" panose="020F0502020204030204" pitchFamily="34" charset="0"/>
              <a:cs typeface="Calibri" panose="020F0502020204030204" pitchFamily="34" charset="0"/>
            </a:endParaRPr>
          </a:p>
          <a:p>
            <a:pPr marL="288925" indent="-288925">
              <a:buFont typeface="Arial" panose="020B0604020202020204" pitchFamily="34" charset="0"/>
              <a:buChar char="•"/>
            </a:pPr>
            <a:r>
              <a:rPr lang="en-US" sz="3200" dirty="0">
                <a:latin typeface="Calibri" panose="020F0502020204030204" pitchFamily="34" charset="0"/>
                <a:cs typeface="Calibri" panose="020F0502020204030204" pitchFamily="34" charset="0"/>
              </a:rPr>
              <a:t>If we're building a general-purpose model</a:t>
            </a:r>
            <a:endParaRPr lang="en-US" sz="3200" dirty="0">
              <a:latin typeface="Calibri" panose="020F0502020204030204" pitchFamily="34" charset="0"/>
              <a:cs typeface="Calibri" panose="020F0502020204030204" pitchFamily="34" charset="0"/>
            </a:endParaRPr>
          </a:p>
          <a:p>
            <a:pPr marL="685800" lvl="1" indent="-288925">
              <a:buFont typeface="Arial" panose="020B0604020202020204" pitchFamily="34" charset="0"/>
              <a:buChar char="•"/>
            </a:pPr>
            <a:r>
              <a:rPr lang="en-US" sz="2800" dirty="0">
                <a:latin typeface="Calibri" panose="020F0502020204030204" pitchFamily="34" charset="0"/>
                <a:cs typeface="Calibri" panose="020F0502020204030204" pitchFamily="34" charset="0"/>
              </a:rPr>
              <a:t>We'll need lots of different kinds of training data</a:t>
            </a:r>
            <a:endParaRPr lang="en-US" sz="2800" dirty="0">
              <a:latin typeface="Calibri" panose="020F0502020204030204" pitchFamily="34" charset="0"/>
              <a:cs typeface="Calibri" panose="020F0502020204030204" pitchFamily="34" charset="0"/>
            </a:endParaRPr>
          </a:p>
          <a:p>
            <a:pPr marL="685800" lvl="1" indent="-288925">
              <a:buFont typeface="Arial" panose="020B0604020202020204" pitchFamily="34" charset="0"/>
              <a:buChar char="•"/>
            </a:pPr>
            <a:r>
              <a:rPr lang="en-US" sz="2800" dirty="0">
                <a:latin typeface="Calibri" panose="020F0502020204030204" pitchFamily="34" charset="0"/>
                <a:cs typeface="Calibri" panose="020F0502020204030204" pitchFamily="34" charset="0"/>
              </a:rPr>
              <a:t>We don't want the training set or the test set to be just from one domain or author or language.</a:t>
            </a:r>
            <a:endParaRPr lang="en-US" sz="2800" dirty="0">
              <a:effectLst/>
              <a:latin typeface="Calibri" panose="020F0502020204030204" pitchFamily="34" charset="0"/>
              <a:cs typeface="Calibri" panose="020F0502020204030204" pitchFamily="34" charset="0"/>
            </a:endParaRPr>
          </a:p>
          <a:p>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Training on the test set</a:t>
            </a:r>
            <a:endParaRPr lang="en-US" dirty="0"/>
          </a:p>
        </p:txBody>
      </p:sp>
      <p:sp>
        <p:nvSpPr>
          <p:cNvPr id="3" name="Content Placeholder 2"/>
          <p:cNvSpPr>
            <a:spLocks noGrp="1"/>
          </p:cNvSpPr>
          <p:nvPr>
            <p:ph idx="1"/>
          </p:nvPr>
        </p:nvSpPr>
        <p:spPr>
          <a:xfrm>
            <a:off x="822960" y="1200150"/>
            <a:ext cx="7254240" cy="3429000"/>
          </a:xfrm>
        </p:spPr>
        <p:txBody>
          <a:bodyPr/>
          <a:lstStyle/>
          <a:p>
            <a:pPr marL="0" indent="0">
              <a:buNone/>
            </a:pPr>
            <a:r>
              <a:rPr lang="en-US" dirty="0"/>
              <a:t>We can’t allow test sentences into the training set</a:t>
            </a:r>
            <a:endParaRPr lang="en-US" dirty="0"/>
          </a:p>
          <a:p>
            <a:pPr lvl="1">
              <a:buFont typeface="Arial" panose="020B0604020202020204" pitchFamily="34" charset="0"/>
              <a:buChar char="•"/>
            </a:pPr>
            <a:r>
              <a:rPr lang="en-US" dirty="0"/>
              <a:t>Or else the LM will assign that sentence an artificially high probability when we see it in the test set</a:t>
            </a:r>
            <a:endParaRPr lang="en-US" dirty="0"/>
          </a:p>
          <a:p>
            <a:pPr lvl="1">
              <a:buFont typeface="Arial" panose="020B0604020202020204" pitchFamily="34" charset="0"/>
              <a:buChar char="•"/>
            </a:pPr>
            <a:r>
              <a:rPr lang="en-US" dirty="0"/>
              <a:t>And hence assign the whole test set a falsely high probability.</a:t>
            </a:r>
            <a:endParaRPr lang="en-US" dirty="0"/>
          </a:p>
          <a:p>
            <a:pPr lvl="1">
              <a:buFont typeface="Arial" panose="020B0604020202020204" pitchFamily="34" charset="0"/>
              <a:buChar char="•"/>
            </a:pPr>
            <a:r>
              <a:rPr lang="en-US" dirty="0"/>
              <a:t>Making the LM look better than it really is</a:t>
            </a:r>
            <a:endParaRPr lang="en-US" dirty="0"/>
          </a:p>
          <a:p>
            <a:pPr marL="0" indent="0">
              <a:buNone/>
            </a:pPr>
            <a:r>
              <a:rPr lang="en-US" dirty="0"/>
              <a:t>This is called </a:t>
            </a:r>
            <a:r>
              <a:rPr lang="en-US" dirty="0">
                <a:solidFill>
                  <a:srgbClr val="FF0000"/>
                </a:solidFill>
              </a:rPr>
              <a:t>“Training on the test set”</a:t>
            </a:r>
            <a:endParaRPr lang="en-US" dirty="0">
              <a:solidFill>
                <a:srgbClr val="FF0000"/>
              </a:solidFill>
            </a:endParaRPr>
          </a:p>
          <a:p>
            <a:pPr marL="0" indent="0">
              <a:buNone/>
            </a:pPr>
            <a:r>
              <a:rPr lang="en-US" dirty="0"/>
              <a:t>Bad science! </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 sets</a:t>
            </a:r>
            <a:endParaRPr lang="en-US" dirty="0"/>
          </a:p>
        </p:txBody>
      </p:sp>
      <p:sp>
        <p:nvSpPr>
          <p:cNvPr id="3" name="Content Placeholder 2"/>
          <p:cNvSpPr>
            <a:spLocks noGrp="1"/>
          </p:cNvSpPr>
          <p:nvPr>
            <p:ph idx="1"/>
          </p:nvPr>
        </p:nvSpPr>
        <p:spPr>
          <a:xfrm>
            <a:off x="822960" y="1200150"/>
            <a:ext cx="7787640" cy="3823648"/>
          </a:xfrm>
        </p:spPr>
        <p:txBody>
          <a:bodyPr>
            <a:noAutofit/>
          </a:bodyPr>
          <a:lstStyle/>
          <a:p>
            <a:pPr marL="174625" indent="-174625">
              <a:buFont typeface="Arial" panose="020B0604020202020204" pitchFamily="34" charset="0"/>
              <a:buChar char="•"/>
            </a:pPr>
            <a:r>
              <a:rPr lang="en-US" dirty="0">
                <a:effectLst/>
                <a:latin typeface="Calibri" panose="020F0502020204030204" pitchFamily="34" charset="0"/>
                <a:cs typeface="Calibri" panose="020F0502020204030204" pitchFamily="34" charset="0"/>
              </a:rPr>
              <a:t>If we test on the test set many times we might implicitly tune to its characteristics</a:t>
            </a:r>
            <a:endParaRPr lang="en-US" dirty="0">
              <a:effectLst/>
              <a:latin typeface="Calibri" panose="020F0502020204030204" pitchFamily="34" charset="0"/>
              <a:cs typeface="Calibri" panose="020F0502020204030204" pitchFamily="34" charset="0"/>
            </a:endParaRPr>
          </a:p>
          <a:p>
            <a:pPr marL="571500" lvl="1" indent="-174625">
              <a:buFont typeface="Arial" panose="020B0604020202020204" pitchFamily="34" charset="0"/>
              <a:buChar char="•"/>
            </a:pPr>
            <a:r>
              <a:rPr lang="en-US" sz="2800" dirty="0">
                <a:latin typeface="Calibri" panose="020F0502020204030204" pitchFamily="34" charset="0"/>
                <a:cs typeface="Calibri" panose="020F0502020204030204" pitchFamily="34" charset="0"/>
              </a:rPr>
              <a:t>N</a:t>
            </a:r>
            <a:r>
              <a:rPr lang="en-US" sz="2800" dirty="0">
                <a:effectLst/>
                <a:latin typeface="Calibri" panose="020F0502020204030204" pitchFamily="34" charset="0"/>
                <a:cs typeface="Calibri" panose="020F0502020204030204" pitchFamily="34" charset="0"/>
              </a:rPr>
              <a:t>oticing which changes make the model better. </a:t>
            </a:r>
            <a:endParaRPr lang="en-US" sz="2800" dirty="0">
              <a:effectLst/>
              <a:latin typeface="Calibri" panose="020F0502020204030204" pitchFamily="34" charset="0"/>
              <a:cs typeface="Calibri" panose="020F0502020204030204" pitchFamily="34" charset="0"/>
            </a:endParaRPr>
          </a:p>
          <a:p>
            <a:pPr marL="174625" indent="-174625">
              <a:buFont typeface="Arial" panose="020B0604020202020204" pitchFamily="34" charset="0"/>
              <a:buChar char="•"/>
            </a:pPr>
            <a:r>
              <a:rPr lang="en-US" dirty="0">
                <a:latin typeface="Calibri" panose="020F0502020204030204" pitchFamily="34" charset="0"/>
                <a:cs typeface="Calibri" panose="020F0502020204030204" pitchFamily="34" charset="0"/>
              </a:rPr>
              <a:t>So we run on the test set only once, or a few times</a:t>
            </a:r>
            <a:endParaRPr lang="en-US" dirty="0">
              <a:latin typeface="Calibri" panose="020F0502020204030204" pitchFamily="34" charset="0"/>
              <a:cs typeface="Calibri" panose="020F0502020204030204" pitchFamily="34" charset="0"/>
            </a:endParaRPr>
          </a:p>
          <a:p>
            <a:pPr marL="174625" indent="-174625">
              <a:buFont typeface="Arial" panose="020B0604020202020204" pitchFamily="34" charset="0"/>
              <a:buChar char="•"/>
            </a:pPr>
            <a:r>
              <a:rPr lang="en-US" dirty="0">
                <a:latin typeface="Calibri" panose="020F0502020204030204" pitchFamily="34" charset="0"/>
                <a:cs typeface="Calibri" panose="020F0502020204030204" pitchFamily="34" charset="0"/>
              </a:rPr>
              <a:t>That means we need a </a:t>
            </a:r>
            <a:r>
              <a:rPr lang="en-US" dirty="0">
                <a:effectLst/>
                <a:latin typeface="Calibri" panose="020F0502020204030204" pitchFamily="34" charset="0"/>
                <a:cs typeface="Calibri" panose="020F0502020204030204" pitchFamily="34" charset="0"/>
              </a:rPr>
              <a:t>third dataset: </a:t>
            </a:r>
            <a:endParaRPr lang="en-US" dirty="0">
              <a:effectLst/>
              <a:latin typeface="Calibri" panose="020F0502020204030204" pitchFamily="34" charset="0"/>
              <a:cs typeface="Calibri" panose="020F0502020204030204" pitchFamily="34" charset="0"/>
            </a:endParaRPr>
          </a:p>
          <a:p>
            <a:pPr marL="571500" lvl="1" indent="-174625">
              <a:buFont typeface="Arial" panose="020B0604020202020204" pitchFamily="34" charset="0"/>
              <a:buChar char="•"/>
            </a:pPr>
            <a:r>
              <a:rPr lang="en-US" dirty="0">
                <a:latin typeface="Calibri" panose="020F0502020204030204" pitchFamily="34" charset="0"/>
                <a:cs typeface="Calibri" panose="020F0502020204030204" pitchFamily="34" charset="0"/>
              </a:rPr>
              <a:t>A</a:t>
            </a:r>
            <a:r>
              <a:rPr lang="en-US" dirty="0">
                <a:effectLst/>
                <a:latin typeface="Calibri" panose="020F0502020204030204" pitchFamily="34" charset="0"/>
                <a:cs typeface="Calibri" panose="020F0502020204030204" pitchFamily="34" charset="0"/>
              </a:rPr>
              <a:t> </a:t>
            </a:r>
            <a:r>
              <a:rPr lang="en-US" b="1" dirty="0">
                <a:solidFill>
                  <a:srgbClr val="0200FF"/>
                </a:solidFill>
                <a:effectLst/>
                <a:latin typeface="Calibri" panose="020F0502020204030204" pitchFamily="34" charset="0"/>
                <a:cs typeface="Calibri" panose="020F0502020204030204" pitchFamily="34" charset="0"/>
              </a:rPr>
              <a:t>development test set </a:t>
            </a:r>
            <a:r>
              <a:rPr lang="en-US" dirty="0">
                <a:effectLst/>
                <a:latin typeface="Calibri" panose="020F0502020204030204" pitchFamily="34" charset="0"/>
                <a:cs typeface="Calibri" panose="020F0502020204030204" pitchFamily="34" charset="0"/>
              </a:rPr>
              <a:t>or, </a:t>
            </a:r>
            <a:r>
              <a:rPr lang="en-US" b="1" dirty="0" err="1">
                <a:solidFill>
                  <a:srgbClr val="0200FF"/>
                </a:solidFill>
                <a:effectLst/>
                <a:latin typeface="Calibri" panose="020F0502020204030204" pitchFamily="34" charset="0"/>
                <a:cs typeface="Calibri" panose="020F0502020204030204" pitchFamily="34" charset="0"/>
              </a:rPr>
              <a:t>devset</a:t>
            </a:r>
            <a:r>
              <a:rPr lang="en-US" dirty="0">
                <a:effectLst/>
                <a:latin typeface="Calibri" panose="020F0502020204030204" pitchFamily="34" charset="0"/>
                <a:cs typeface="Calibri" panose="020F0502020204030204" pitchFamily="34" charset="0"/>
              </a:rPr>
              <a:t>. </a:t>
            </a:r>
            <a:endParaRPr lang="en-US" dirty="0">
              <a:effectLst/>
              <a:latin typeface="Calibri" panose="020F0502020204030204" pitchFamily="34" charset="0"/>
              <a:cs typeface="Calibri" panose="020F0502020204030204" pitchFamily="34" charset="0"/>
            </a:endParaRPr>
          </a:p>
          <a:p>
            <a:pPr marL="571500" lvl="1" indent="-174625">
              <a:buFont typeface="Arial" panose="020B0604020202020204" pitchFamily="34" charset="0"/>
              <a:buChar char="•"/>
            </a:pPr>
            <a:r>
              <a:rPr lang="en-US" dirty="0">
                <a:effectLst/>
                <a:latin typeface="Calibri" panose="020F0502020204030204" pitchFamily="34" charset="0"/>
                <a:cs typeface="Calibri" panose="020F0502020204030204" pitchFamily="34" charset="0"/>
              </a:rPr>
              <a:t>We test our LM on the </a:t>
            </a:r>
            <a:r>
              <a:rPr lang="en-US" dirty="0" err="1">
                <a:effectLst/>
                <a:latin typeface="Calibri" panose="020F0502020204030204" pitchFamily="34" charset="0"/>
                <a:cs typeface="Calibri" panose="020F0502020204030204" pitchFamily="34" charset="0"/>
              </a:rPr>
              <a:t>devset</a:t>
            </a:r>
            <a:r>
              <a:rPr lang="en-US" dirty="0">
                <a:effectLst/>
                <a:latin typeface="Calibri" panose="020F0502020204030204" pitchFamily="34" charset="0"/>
                <a:cs typeface="Calibri" panose="020F0502020204030204" pitchFamily="34" charset="0"/>
              </a:rPr>
              <a:t> until the very end</a:t>
            </a:r>
            <a:endParaRPr lang="en-US" dirty="0">
              <a:effectLst/>
              <a:latin typeface="Calibri" panose="020F0502020204030204" pitchFamily="34" charset="0"/>
              <a:cs typeface="Calibri" panose="020F0502020204030204" pitchFamily="34" charset="0"/>
            </a:endParaRPr>
          </a:p>
          <a:p>
            <a:pPr marL="571500" lvl="1" indent="-174625">
              <a:buFont typeface="Arial" panose="020B0604020202020204" pitchFamily="34" charset="0"/>
              <a:buChar char="•"/>
            </a:pPr>
            <a:r>
              <a:rPr lang="en-US" dirty="0">
                <a:latin typeface="Calibri" panose="020F0502020204030204" pitchFamily="34" charset="0"/>
                <a:cs typeface="Calibri" panose="020F0502020204030204" pitchFamily="34" charset="0"/>
              </a:rPr>
              <a:t>A</a:t>
            </a:r>
            <a:r>
              <a:rPr lang="en-US" dirty="0">
                <a:effectLst/>
                <a:latin typeface="Calibri" panose="020F0502020204030204" pitchFamily="34" charset="0"/>
                <a:cs typeface="Calibri" panose="020F0502020204030204" pitchFamily="34" charset="0"/>
              </a:rPr>
              <a:t>nd then test our LM on the </a:t>
            </a:r>
            <a:r>
              <a:rPr lang="en-US" b="1" dirty="0">
                <a:effectLst/>
                <a:latin typeface="Calibri" panose="020F0502020204030204" pitchFamily="34" charset="0"/>
                <a:cs typeface="Calibri" panose="020F0502020204030204" pitchFamily="34" charset="0"/>
              </a:rPr>
              <a:t>test set </a:t>
            </a:r>
            <a:r>
              <a:rPr lang="en-US" dirty="0">
                <a:effectLst/>
                <a:latin typeface="Calibri" panose="020F0502020204030204" pitchFamily="34" charset="0"/>
                <a:cs typeface="Calibri" panose="020F0502020204030204" pitchFamily="34" charset="0"/>
              </a:rPr>
              <a:t>once</a:t>
            </a:r>
            <a:endParaRPr lang="en-US" dirty="0">
              <a:latin typeface="Calibri" panose="020F0502020204030204" pitchFamily="34" charset="0"/>
              <a:cs typeface="Calibri" panose="020F050202020403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822960" y="361950"/>
            <a:ext cx="7543800" cy="680397"/>
          </a:xfrm>
        </p:spPr>
        <p:txBody>
          <a:bodyPr>
            <a:normAutofit fontScale="90000"/>
          </a:bodyPr>
          <a:lstStyle/>
          <a:p>
            <a:r>
              <a:rPr lang="en-US" dirty="0"/>
              <a:t>Intuition of perplexity as evaluation metric: How good is our language model?</a:t>
            </a:r>
            <a:endParaRPr lang="en-US" dirty="0"/>
          </a:p>
        </p:txBody>
      </p:sp>
      <p:sp>
        <p:nvSpPr>
          <p:cNvPr id="131075" name="Rectangle 3"/>
          <p:cNvSpPr>
            <a:spLocks noGrp="1" noChangeArrowheads="1"/>
          </p:cNvSpPr>
          <p:nvPr>
            <p:ph sz="quarter" idx="1"/>
          </p:nvPr>
        </p:nvSpPr>
        <p:spPr>
          <a:xfrm>
            <a:off x="822960" y="1200150"/>
            <a:ext cx="7787640" cy="3429000"/>
          </a:xfrm>
        </p:spPr>
        <p:txBody>
          <a:bodyPr>
            <a:normAutofit/>
          </a:bodyPr>
          <a:lstStyle/>
          <a:p>
            <a:pPr indent="0">
              <a:lnSpc>
                <a:spcPct val="100000"/>
              </a:lnSpc>
              <a:spcBef>
                <a:spcPts val="0"/>
              </a:spcBef>
              <a:buNone/>
            </a:pPr>
            <a:r>
              <a:rPr lang="en-US" dirty="0"/>
              <a:t>Intuition: A good LM prefers "real" sentences</a:t>
            </a:r>
            <a:endParaRPr lang="en-US" dirty="0"/>
          </a:p>
          <a:p>
            <a:pPr marL="465455" indent="-457200">
              <a:lnSpc>
                <a:spcPct val="100000"/>
              </a:lnSpc>
              <a:spcBef>
                <a:spcPts val="0"/>
              </a:spcBef>
              <a:buFont typeface="Arial" panose="020B0604020202020204" pitchFamily="34" charset="0"/>
              <a:buChar char="•"/>
            </a:pPr>
            <a:r>
              <a:rPr lang="en-US" dirty="0"/>
              <a:t>Assign higher probability to “</a:t>
            </a:r>
            <a:r>
              <a:rPr lang="en-US" altLang="ja-JP" dirty="0"/>
              <a:t>real” or “frequently observed” sentences </a:t>
            </a:r>
            <a:endParaRPr lang="en-US" altLang="ja-JP" dirty="0"/>
          </a:p>
          <a:p>
            <a:pPr marL="465455" indent="-457200">
              <a:lnSpc>
                <a:spcPct val="100000"/>
              </a:lnSpc>
              <a:spcBef>
                <a:spcPts val="0"/>
              </a:spcBef>
              <a:buFont typeface="Arial" panose="020B0604020202020204" pitchFamily="34" charset="0"/>
              <a:buChar char="•"/>
            </a:pPr>
            <a:r>
              <a:rPr lang="en-US" altLang="ja-JP" dirty="0"/>
              <a:t>Assigns lower probability to “word salad” or “rarely observed” sentences?</a:t>
            </a:r>
            <a:endParaRPr lang="en-US" altLang="ja-JP"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822960" y="361950"/>
            <a:ext cx="7543800" cy="680397"/>
          </a:xfrm>
        </p:spPr>
        <p:txBody>
          <a:bodyPr>
            <a:noAutofit/>
          </a:bodyPr>
          <a:lstStyle/>
          <a:p>
            <a:pPr indent="0">
              <a:lnSpc>
                <a:spcPct val="100000"/>
              </a:lnSpc>
              <a:spcBef>
                <a:spcPts val="0"/>
              </a:spcBef>
              <a:buNone/>
            </a:pPr>
            <a:r>
              <a:rPr lang="en-US" sz="3200" dirty="0"/>
              <a:t>Intuition of perplexity 2: </a:t>
            </a:r>
            <a:br>
              <a:rPr lang="en-US" sz="3200" dirty="0"/>
            </a:br>
            <a:r>
              <a:rPr lang="en-US" sz="3200" dirty="0"/>
              <a:t>Predicting upcoming words</a:t>
            </a:r>
            <a:endParaRPr lang="en-US" sz="3200" dirty="0">
              <a:latin typeface="Calibri" panose="020F0502020204030204" pitchFamily="34" charset="0"/>
              <a:cs typeface="Calibri" panose="020F0502020204030204" pitchFamily="34" charset="0"/>
            </a:endParaRPr>
          </a:p>
        </p:txBody>
      </p:sp>
      <p:sp>
        <p:nvSpPr>
          <p:cNvPr id="131075" name="Rectangle 3"/>
          <p:cNvSpPr>
            <a:spLocks noGrp="1" noChangeArrowheads="1"/>
          </p:cNvSpPr>
          <p:nvPr>
            <p:ph sz="quarter" idx="1"/>
          </p:nvPr>
        </p:nvSpPr>
        <p:spPr>
          <a:xfrm>
            <a:off x="2133592" y="1202927"/>
            <a:ext cx="5366920" cy="3429000"/>
          </a:xfrm>
        </p:spPr>
        <p:txBody>
          <a:bodyPr>
            <a:normAutofit fontScale="85000" lnSpcReduction="20000"/>
          </a:bodyPr>
          <a:lstStyle/>
          <a:p>
            <a:pPr indent="0">
              <a:lnSpc>
                <a:spcPct val="100000"/>
              </a:lnSpc>
              <a:spcBef>
                <a:spcPts val="0"/>
              </a:spcBef>
              <a:buNone/>
            </a:pPr>
            <a:r>
              <a:rPr lang="en-US" dirty="0">
                <a:latin typeface="Calibri" panose="020F0502020204030204" pitchFamily="34" charset="0"/>
                <a:cs typeface="Calibri" panose="020F0502020204030204" pitchFamily="34" charset="0"/>
              </a:rPr>
              <a:t>The Shannon Game: </a:t>
            </a:r>
            <a:r>
              <a:rPr lang="en-US" b="1" dirty="0">
                <a:latin typeface="Calibri" panose="020F0502020204030204" pitchFamily="34" charset="0"/>
                <a:cs typeface="Calibri" panose="020F0502020204030204" pitchFamily="34" charset="0"/>
              </a:rPr>
              <a:t>How well can we predict the next word</a:t>
            </a:r>
            <a:r>
              <a:rPr lang="en-US" dirty="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a:p>
            <a:pPr marL="179705" indent="-171450">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 Once upon a </a:t>
            </a:r>
            <a:r>
              <a:rPr lang="en-US" sz="2800" dirty="0">
                <a:solidFill>
                  <a:srgbClr val="0200FF"/>
                </a:solidFill>
                <a:latin typeface="Calibri" panose="020F0502020204030204" pitchFamily="34" charset="0"/>
                <a:cs typeface="Calibri" panose="020F0502020204030204" pitchFamily="34" charset="0"/>
              </a:rPr>
              <a:t>____</a:t>
            </a:r>
            <a:endParaRPr lang="en-US" dirty="0">
              <a:solidFill>
                <a:srgbClr val="0200FF"/>
              </a:solidFill>
              <a:latin typeface="Calibri" panose="020F0502020204030204" pitchFamily="34" charset="0"/>
              <a:cs typeface="Calibri" panose="020F0502020204030204" pitchFamily="34" charset="0"/>
            </a:endParaRPr>
          </a:p>
          <a:p>
            <a:pPr marL="179705" indent="-171450">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 That is a picture of a  </a:t>
            </a:r>
            <a:r>
              <a:rPr lang="en-US" sz="2800" dirty="0">
                <a:solidFill>
                  <a:srgbClr val="0200FF"/>
                </a:solidFill>
                <a:latin typeface="Calibri" panose="020F0502020204030204" pitchFamily="34" charset="0"/>
                <a:cs typeface="Calibri" panose="020F0502020204030204" pitchFamily="34" charset="0"/>
              </a:rPr>
              <a:t>____</a:t>
            </a:r>
            <a:endParaRPr lang="en-US" dirty="0">
              <a:solidFill>
                <a:srgbClr val="0200FF"/>
              </a:solidFill>
              <a:latin typeface="Calibri" panose="020F0502020204030204" pitchFamily="34" charset="0"/>
              <a:cs typeface="Calibri" panose="020F0502020204030204" pitchFamily="34" charset="0"/>
            </a:endParaRPr>
          </a:p>
          <a:p>
            <a:pPr marL="179705" indent="-171450">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 For breakfast I ate my usual </a:t>
            </a:r>
            <a:r>
              <a:rPr lang="en-US" sz="2800" dirty="0">
                <a:solidFill>
                  <a:srgbClr val="0200FF"/>
                </a:solidFill>
                <a:latin typeface="Calibri" panose="020F0502020204030204" pitchFamily="34" charset="0"/>
                <a:cs typeface="Calibri" panose="020F0502020204030204" pitchFamily="34" charset="0"/>
              </a:rPr>
              <a:t>____</a:t>
            </a:r>
            <a:endParaRPr lang="en-US" dirty="0">
              <a:solidFill>
                <a:srgbClr val="0200FF"/>
              </a:solidFill>
              <a:latin typeface="Calibri" panose="020F0502020204030204" pitchFamily="34" charset="0"/>
              <a:cs typeface="Calibri" panose="020F0502020204030204" pitchFamily="34" charset="0"/>
            </a:endParaRPr>
          </a:p>
          <a:p>
            <a:pPr indent="0">
              <a:lnSpc>
                <a:spcPct val="100000"/>
              </a:lnSpc>
              <a:spcBef>
                <a:spcPts val="0"/>
              </a:spcBef>
              <a:buNone/>
            </a:pPr>
            <a:endParaRPr lang="en-US" dirty="0">
              <a:latin typeface="Calibri" panose="020F0502020204030204" pitchFamily="34" charset="0"/>
              <a:cs typeface="Calibri" panose="020F0502020204030204" pitchFamily="34" charset="0"/>
            </a:endParaRPr>
          </a:p>
          <a:p>
            <a:pPr indent="0">
              <a:lnSpc>
                <a:spcPct val="100000"/>
              </a:lnSpc>
              <a:spcBef>
                <a:spcPts val="0"/>
              </a:spcBef>
              <a:buNone/>
            </a:pPr>
            <a:r>
              <a:rPr lang="en-US" dirty="0">
                <a:latin typeface="Calibri" panose="020F0502020204030204" pitchFamily="34" charset="0"/>
                <a:cs typeface="Calibri" panose="020F0502020204030204" pitchFamily="34" charset="0"/>
              </a:rPr>
              <a:t>Unigrams are terrible at this game (Why?)</a:t>
            </a:r>
            <a:endParaRPr lang="en-US" dirty="0">
              <a:latin typeface="Calibri" panose="020F0502020204030204" pitchFamily="34" charset="0"/>
              <a:cs typeface="Calibri" panose="020F0502020204030204" pitchFamily="34" charset="0"/>
            </a:endParaRPr>
          </a:p>
          <a:p>
            <a:pPr indent="0">
              <a:lnSpc>
                <a:spcPct val="100000"/>
              </a:lnSpc>
              <a:spcBef>
                <a:spcPts val="0"/>
              </a:spcBef>
              <a:buNone/>
            </a:pPr>
            <a:endParaRPr lang="en-US" dirty="0">
              <a:latin typeface="Calibri" panose="020F0502020204030204" pitchFamily="34" charset="0"/>
              <a:cs typeface="Calibri" panose="020F0502020204030204" pitchFamily="34" charset="0"/>
            </a:endParaRPr>
          </a:p>
          <a:p>
            <a:pPr indent="0">
              <a:lnSpc>
                <a:spcPct val="100000"/>
              </a:lnSpc>
              <a:spcBef>
                <a:spcPts val="0"/>
              </a:spcBef>
              <a:buNone/>
            </a:pPr>
            <a:r>
              <a:rPr lang="en-US" dirty="0">
                <a:latin typeface="Calibri" panose="020F0502020204030204" pitchFamily="34" charset="0"/>
                <a:cs typeface="Calibri" panose="020F0502020204030204" pitchFamily="34" charset="0"/>
              </a:rPr>
              <a:t>	</a:t>
            </a:r>
            <a:endParaRPr lang="en-US" dirty="0">
              <a:latin typeface="Calibri" panose="020F0502020204030204" pitchFamily="34" charset="0"/>
              <a:cs typeface="Calibri" panose="020F0502020204030204" pitchFamily="34" charset="0"/>
            </a:endParaRPr>
          </a:p>
          <a:p>
            <a:pPr indent="0">
              <a:lnSpc>
                <a:spcPct val="100000"/>
              </a:lnSpc>
              <a:spcBef>
                <a:spcPts val="0"/>
              </a:spcBef>
              <a:buNone/>
            </a:pPr>
            <a:r>
              <a:rPr lang="en-US" dirty="0">
                <a:latin typeface="Calibri" panose="020F0502020204030204" pitchFamily="34" charset="0"/>
                <a:cs typeface="Calibri" panose="020F0502020204030204" pitchFamily="34" charset="0"/>
              </a:rPr>
              <a:t>		</a:t>
            </a:r>
            <a:endParaRPr lang="en-US" dirty="0">
              <a:latin typeface="Calibri" panose="020F0502020204030204" pitchFamily="34" charset="0"/>
              <a:cs typeface="Calibri" panose="020F0502020204030204" pitchFamily="34" charset="0"/>
            </a:endParaRPr>
          </a:p>
        </p:txBody>
      </p:sp>
      <p:grpSp>
        <p:nvGrpSpPr>
          <p:cNvPr id="10" name="Group 9"/>
          <p:cNvGrpSpPr/>
          <p:nvPr/>
        </p:nvGrpSpPr>
        <p:grpSpPr>
          <a:xfrm>
            <a:off x="7116984" y="1042347"/>
            <a:ext cx="2112134" cy="2031325"/>
            <a:chOff x="7008478" y="1150962"/>
            <a:chExt cx="2112134" cy="2031325"/>
          </a:xfrm>
        </p:grpSpPr>
        <p:sp>
          <p:nvSpPr>
            <p:cNvPr id="2" name="Text Box 6"/>
            <p:cNvSpPr txBox="1">
              <a:spLocks noChangeArrowheads="1"/>
            </p:cNvSpPr>
            <p:nvPr/>
          </p:nvSpPr>
          <p:spPr bwMode="auto">
            <a:xfrm>
              <a:off x="7291812" y="1150962"/>
              <a:ext cx="1828800" cy="2031325"/>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time 	0.9</a:t>
              </a:r>
              <a:endParaRPr lang="en-US" sz="1800" b="1" dirty="0">
                <a:solidFill>
                  <a:srgbClr val="0200FF"/>
                </a:solidFill>
                <a:latin typeface="Calibri" panose="020F0502020204030204" pitchFamily="34" charset="0"/>
                <a:cs typeface="Calibri" panose="020F0502020204030204" pitchFamily="34" charset="0"/>
              </a:endParaRPr>
            </a:p>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dream 	0.03</a:t>
              </a:r>
              <a:endParaRPr lang="en-US" sz="1800" b="1" dirty="0">
                <a:solidFill>
                  <a:srgbClr val="0200FF"/>
                </a:solidFill>
                <a:latin typeface="Calibri" panose="020F0502020204030204" pitchFamily="34" charset="0"/>
                <a:cs typeface="Calibri" panose="020F0502020204030204" pitchFamily="34" charset="0"/>
              </a:endParaRPr>
            </a:p>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midnight 0.02</a:t>
              </a:r>
              <a:endParaRPr lang="en-US" sz="1800" b="1" dirty="0">
                <a:solidFill>
                  <a:srgbClr val="0200FF"/>
                </a:solidFill>
                <a:latin typeface="Calibri" panose="020F0502020204030204" pitchFamily="34" charset="0"/>
                <a:cs typeface="Calibri" panose="020F0502020204030204" pitchFamily="34" charset="0"/>
              </a:endParaRPr>
            </a:p>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a:t>
              </a:r>
              <a:endParaRPr lang="en-US" sz="1800" b="1" dirty="0">
                <a:solidFill>
                  <a:srgbClr val="0200FF"/>
                </a:solidFill>
                <a:latin typeface="Calibri" panose="020F0502020204030204" pitchFamily="34" charset="0"/>
                <a:cs typeface="Calibri" panose="020F0502020204030204" pitchFamily="34" charset="0"/>
              </a:endParaRPr>
            </a:p>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and 	1e-100</a:t>
              </a:r>
              <a:endParaRPr lang="en-US" sz="1800" b="1" dirty="0">
                <a:solidFill>
                  <a:srgbClr val="0200FF"/>
                </a:solidFill>
                <a:latin typeface="Calibri" panose="020F0502020204030204" pitchFamily="34" charset="0"/>
                <a:cs typeface="Calibri" panose="020F0502020204030204" pitchFamily="34" charset="0"/>
              </a:endParaRPr>
            </a:p>
          </p:txBody>
        </p:sp>
        <p:sp>
          <p:nvSpPr>
            <p:cNvPr id="3" name="AutoShape 7"/>
            <p:cNvSpPr/>
            <p:nvPr/>
          </p:nvSpPr>
          <p:spPr bwMode="auto">
            <a:xfrm>
              <a:off x="7008478" y="1247135"/>
              <a:ext cx="283333" cy="1858016"/>
            </a:xfrm>
            <a:prstGeom prst="leftBrace">
              <a:avLst>
                <a:gd name="adj1" fmla="val 75000"/>
                <a:gd name="adj2" fmla="val 39352"/>
              </a:avLst>
            </a:prstGeom>
            <a:noFill/>
            <a:ln w="9525">
              <a:solidFill>
                <a:schemeClr val="tx1"/>
              </a:solidFill>
              <a:round/>
            </a:ln>
          </p:spPr>
          <p:txBody>
            <a:bodyPr wrap="none" anchor="ctr"/>
            <a:lstStyle/>
            <a:p>
              <a:endParaRPr lang="en-US" b="1" dirty="0">
                <a:latin typeface="Calibri" panose="020F0502020204030204" pitchFamily="34" charset="0"/>
                <a:cs typeface="Calibri" panose="020F0502020204030204" pitchFamily="34" charset="0"/>
              </a:endParaRPr>
            </a:p>
          </p:txBody>
        </p:sp>
      </p:grpSp>
      <p:sp>
        <p:nvSpPr>
          <p:cNvPr id="4" name="TextBox 3"/>
          <p:cNvSpPr txBox="1"/>
          <p:nvPr/>
        </p:nvSpPr>
        <p:spPr>
          <a:xfrm>
            <a:off x="7008479" y="4804946"/>
            <a:ext cx="2135521" cy="338554"/>
          </a:xfrm>
          <a:prstGeom prst="rect">
            <a:avLst/>
          </a:prstGeom>
          <a:noFill/>
        </p:spPr>
        <p:txBody>
          <a:bodyPr wrap="none" rtlCol="0">
            <a:spAutoFit/>
          </a:bodyPr>
          <a:lstStyle/>
          <a:p>
            <a:r>
              <a:rPr lang="en-US" sz="800" b="0" i="0" dirty="0">
                <a:solidFill>
                  <a:srgbClr val="75757A"/>
                </a:solidFill>
                <a:effectLst/>
                <a:latin typeface="Calibri" panose="020F0502020204030204" pitchFamily="34" charset="0"/>
                <a:cs typeface="Calibri" panose="020F0502020204030204" pitchFamily="34" charset="0"/>
              </a:rPr>
              <a:t>Picture credit: </a:t>
            </a:r>
            <a:r>
              <a:rPr lang="en-US" sz="800" b="0" i="0" dirty="0" err="1">
                <a:solidFill>
                  <a:srgbClr val="75757A"/>
                </a:solidFill>
                <a:effectLst/>
                <a:latin typeface="Calibri" panose="020F0502020204030204" pitchFamily="34" charset="0"/>
                <a:cs typeface="Calibri" panose="020F0502020204030204" pitchFamily="34" charset="0"/>
              </a:rPr>
              <a:t>Historiska</a:t>
            </a:r>
            <a:r>
              <a:rPr lang="en-US" sz="800" b="0" i="0" dirty="0">
                <a:solidFill>
                  <a:srgbClr val="75757A"/>
                </a:solidFill>
                <a:effectLst/>
                <a:latin typeface="Calibri" panose="020F0502020204030204" pitchFamily="34" charset="0"/>
                <a:cs typeface="Calibri" panose="020F0502020204030204" pitchFamily="34" charset="0"/>
              </a:rPr>
              <a:t> </a:t>
            </a:r>
            <a:r>
              <a:rPr lang="en-US" sz="800" b="0" i="0" dirty="0" err="1">
                <a:solidFill>
                  <a:srgbClr val="75757A"/>
                </a:solidFill>
                <a:effectLst/>
                <a:latin typeface="Calibri" panose="020F0502020204030204" pitchFamily="34" charset="0"/>
                <a:cs typeface="Calibri" panose="020F0502020204030204" pitchFamily="34" charset="0"/>
              </a:rPr>
              <a:t>bildsamlingen</a:t>
            </a:r>
            <a:endParaRPr lang="en-US" sz="800" b="0" i="0" dirty="0">
              <a:solidFill>
                <a:srgbClr val="75757A"/>
              </a:solidFill>
              <a:effectLst/>
              <a:latin typeface="Calibri" panose="020F0502020204030204" pitchFamily="34" charset="0"/>
              <a:cs typeface="Calibri" panose="020F0502020204030204" pitchFamily="34" charset="0"/>
            </a:endParaRPr>
          </a:p>
          <a:p>
            <a:r>
              <a:rPr lang="en-US" sz="800" dirty="0">
                <a:latin typeface="Calibri" panose="020F0502020204030204" pitchFamily="34" charset="0"/>
                <a:cs typeface="Calibri" panose="020F0502020204030204" pitchFamily="34" charset="0"/>
              </a:rPr>
              <a:t>https://</a:t>
            </a:r>
            <a:r>
              <a:rPr lang="en-US" sz="800" dirty="0" err="1">
                <a:latin typeface="Calibri" panose="020F0502020204030204" pitchFamily="34" charset="0"/>
                <a:cs typeface="Calibri" panose="020F0502020204030204" pitchFamily="34" charset="0"/>
              </a:rPr>
              <a:t>creativecommons.org</a:t>
            </a:r>
            <a:r>
              <a:rPr lang="en-US" sz="800" dirty="0">
                <a:latin typeface="Calibri" panose="020F0502020204030204" pitchFamily="34" charset="0"/>
                <a:cs typeface="Calibri" panose="020F0502020204030204" pitchFamily="34" charset="0"/>
              </a:rPr>
              <a:t>/licenses/by/2.0/</a:t>
            </a:r>
            <a:endParaRPr lang="en-US" sz="800" dirty="0">
              <a:latin typeface="Calibri" panose="020F0502020204030204" pitchFamily="34" charset="0"/>
              <a:cs typeface="Calibri" panose="020F0502020204030204" pitchFamily="34" charset="0"/>
            </a:endParaRPr>
          </a:p>
        </p:txBody>
      </p:sp>
      <p:pic>
        <p:nvPicPr>
          <p:cNvPr id="7" name="Picture 6"/>
          <p:cNvPicPr>
            <a:picLocks noChangeAspect="1"/>
          </p:cNvPicPr>
          <p:nvPr/>
        </p:nvPicPr>
        <p:blipFill rotWithShape="1">
          <a:blip r:embed="rId1"/>
          <a:srcRect l="16434" t="12427"/>
          <a:stretch>
            <a:fillRect/>
          </a:stretch>
        </p:blipFill>
        <p:spPr>
          <a:xfrm>
            <a:off x="539941" y="1304539"/>
            <a:ext cx="1378161" cy="1863554"/>
          </a:xfrm>
          <a:prstGeom prst="rect">
            <a:avLst/>
          </a:prstGeom>
        </p:spPr>
      </p:pic>
      <p:sp>
        <p:nvSpPr>
          <p:cNvPr id="8" name="TextBox 7"/>
          <p:cNvSpPr txBox="1"/>
          <p:nvPr/>
        </p:nvSpPr>
        <p:spPr>
          <a:xfrm>
            <a:off x="384629" y="3141498"/>
            <a:ext cx="1709122" cy="369332"/>
          </a:xfrm>
          <a:prstGeom prst="rect">
            <a:avLst/>
          </a:prstGeom>
          <a:noFill/>
        </p:spPr>
        <p:txBody>
          <a:bodyPr wrap="none" rtlCol="0">
            <a:spAutoFit/>
          </a:bodyPr>
          <a:lstStyle/>
          <a:p>
            <a:r>
              <a:rPr lang="en-US" sz="1800" dirty="0">
                <a:latin typeface="Calibri" panose="020F0502020204030204" pitchFamily="34" charset="0"/>
                <a:cs typeface="Calibri" panose="020F0502020204030204" pitchFamily="34" charset="0"/>
              </a:rPr>
              <a:t>Claude Shannon</a:t>
            </a:r>
            <a:endParaRPr lang="en-US" sz="1800" dirty="0">
              <a:latin typeface="Calibri" panose="020F0502020204030204" pitchFamily="34" charset="0"/>
              <a:cs typeface="Calibri" panose="020F0502020204030204" pitchFamily="34" charset="0"/>
            </a:endParaRPr>
          </a:p>
        </p:txBody>
      </p:sp>
      <p:sp>
        <p:nvSpPr>
          <p:cNvPr id="9" name="TextBox 8"/>
          <p:cNvSpPr txBox="1"/>
          <p:nvPr/>
        </p:nvSpPr>
        <p:spPr>
          <a:xfrm>
            <a:off x="539941" y="3820711"/>
            <a:ext cx="7633110" cy="954107"/>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A good LM is one that assigns a higher probability to the next word that actually occurs</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107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07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107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403860" y="257175"/>
            <a:ext cx="8382000" cy="742950"/>
          </a:xfrm>
        </p:spPr>
        <p:txBody>
          <a:bodyPr>
            <a:normAutofit fontScale="90000"/>
          </a:bodyPr>
          <a:lstStyle/>
          <a:p>
            <a:r>
              <a:rPr lang="en-US" sz="3600" dirty="0"/>
              <a:t>Intuition of perplexity 3: The best language model is one that best predicts the entire unseen test set</a:t>
            </a:r>
            <a:endParaRPr lang="en-US" dirty="0"/>
          </a:p>
        </p:txBody>
      </p:sp>
      <p:sp>
        <p:nvSpPr>
          <p:cNvPr id="5" name="Content Placeholder 4"/>
          <p:cNvSpPr>
            <a:spLocks noGrp="1"/>
          </p:cNvSpPr>
          <p:nvPr>
            <p:ph idx="1"/>
          </p:nvPr>
        </p:nvSpPr>
        <p:spPr>
          <a:xfrm>
            <a:off x="822960" y="1200149"/>
            <a:ext cx="7863839" cy="3810001"/>
          </a:xfrm>
        </p:spPr>
        <p:txBody>
          <a:bodyPr>
            <a:normAutofit/>
          </a:bodyPr>
          <a:lstStyle/>
          <a:p>
            <a:pPr marL="403225" indent="-342900">
              <a:buFont typeface="Arial" panose="020B0604020202020204" pitchFamily="34" charset="0"/>
              <a:buChar char="•"/>
            </a:pPr>
            <a:r>
              <a:rPr lang="en-US" dirty="0">
                <a:latin typeface="Calibri" panose="020F0502020204030204" pitchFamily="34" charset="0"/>
                <a:cs typeface="Calibri" panose="020F0502020204030204" pitchFamily="34" charset="0"/>
              </a:rPr>
              <a:t>We said: a good LM is one that assigns a higher probability to the next word that actually occurs. </a:t>
            </a:r>
            <a:endParaRPr lang="en-US" dirty="0">
              <a:latin typeface="Calibri" panose="020F0502020204030204" pitchFamily="34" charset="0"/>
              <a:cs typeface="Calibri" panose="020F0502020204030204" pitchFamily="34" charset="0"/>
            </a:endParaRPr>
          </a:p>
          <a:p>
            <a:pPr marL="403225" indent="-342900">
              <a:buFont typeface="Arial" panose="020B0604020202020204" pitchFamily="34" charset="0"/>
              <a:buChar char="•"/>
            </a:pPr>
            <a:r>
              <a:rPr lang="en-US" dirty="0">
                <a:latin typeface="Calibri" panose="020F0502020204030204" pitchFamily="34" charset="0"/>
                <a:cs typeface="Calibri" panose="020F0502020204030204" pitchFamily="34" charset="0"/>
              </a:rPr>
              <a:t>Let's generalize to all the words!</a:t>
            </a:r>
            <a:endParaRPr lang="en-US" dirty="0">
              <a:latin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r>
              <a:rPr lang="en-US" dirty="0">
                <a:latin typeface="Calibri" panose="020F0502020204030204" pitchFamily="34" charset="0"/>
              </a:rPr>
              <a:t>The best LM assigns high </a:t>
            </a:r>
            <a:r>
              <a:rPr lang="en-US" dirty="0">
                <a:latin typeface="Times New Roman" panose="02020603050405020304" charset="0"/>
                <a:cs typeface="Times New Roman" panose="02020603050405020304" charset="0"/>
              </a:rPr>
              <a:t>probability </a:t>
            </a:r>
            <a:r>
              <a:rPr lang="en-US" dirty="0">
                <a:latin typeface="Calibri" panose="020F0502020204030204" pitchFamily="34" charset="0"/>
              </a:rPr>
              <a:t>to the entire test set.</a:t>
            </a:r>
            <a:endParaRPr lang="en-US" dirty="0">
              <a:latin typeface="Calibri" panose="020F0502020204030204" pitchFamily="34" charset="0"/>
            </a:endParaRPr>
          </a:p>
          <a:p>
            <a:pPr marL="403225" indent="-342900">
              <a:buFont typeface="Arial" panose="020B0604020202020204" pitchFamily="34" charset="0"/>
              <a:buChar char="•"/>
            </a:pPr>
            <a:r>
              <a:rPr lang="en-US" dirty="0">
                <a:latin typeface="Calibri" panose="020F0502020204030204" pitchFamily="34" charset="0"/>
              </a:rPr>
              <a:t>When comparing two LMs, A and B</a:t>
            </a:r>
            <a:endParaRPr lang="en-US" dirty="0">
              <a:latin typeface="Calibri" panose="020F0502020204030204" pitchFamily="34" charset="0"/>
            </a:endParaRPr>
          </a:p>
          <a:p>
            <a:pPr marL="800100" lvl="1" indent="-342900">
              <a:buFont typeface="Arial" panose="020B0604020202020204" pitchFamily="34" charset="0"/>
              <a:buChar char="•"/>
            </a:pPr>
            <a:r>
              <a:rPr lang="en-US" dirty="0">
                <a:latin typeface="Calibri" panose="020F0502020204030204" pitchFamily="34" charset="0"/>
              </a:rPr>
              <a:t>We compute P</a:t>
            </a:r>
            <a:r>
              <a:rPr lang="en-US" baseline="-25000" dirty="0">
                <a:latin typeface="Calibri" panose="020F0502020204030204" pitchFamily="34" charset="0"/>
              </a:rPr>
              <a:t>A</a:t>
            </a:r>
            <a:r>
              <a:rPr lang="en-US" dirty="0">
                <a:latin typeface="Calibri" panose="020F0502020204030204" pitchFamily="34" charset="0"/>
              </a:rPr>
              <a:t>(test set) and P</a:t>
            </a:r>
            <a:r>
              <a:rPr lang="en-US" baseline="-25000" dirty="0">
                <a:latin typeface="Calibri" panose="020F0502020204030204" pitchFamily="34" charset="0"/>
              </a:rPr>
              <a:t>B</a:t>
            </a:r>
            <a:r>
              <a:rPr lang="en-US" dirty="0">
                <a:latin typeface="Calibri" panose="020F0502020204030204" pitchFamily="34" charset="0"/>
              </a:rPr>
              <a:t>(test set)</a:t>
            </a:r>
            <a:endParaRPr lang="en-US" dirty="0">
              <a:latin typeface="Calibri" panose="020F0502020204030204" pitchFamily="34" charset="0"/>
            </a:endParaRPr>
          </a:p>
          <a:p>
            <a:pPr marL="800100" lvl="1" indent="-342900">
              <a:buFont typeface="Arial" panose="020B0604020202020204" pitchFamily="34" charset="0"/>
              <a:buChar char="•"/>
            </a:pPr>
            <a:r>
              <a:rPr lang="en-US" dirty="0">
                <a:latin typeface="Calibri" panose="020F0502020204030204" pitchFamily="34" charset="0"/>
              </a:rPr>
              <a:t>The better LM will give a higher probability to (=be less surprised by) the test set than the other LM.</a:t>
            </a:r>
            <a:endParaRPr lang="en-US" dirty="0">
              <a:latin typeface="Calibri" panose="020F050202020403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dirty="0">
                <a:sym typeface="+mn-ea"/>
              </a:rPr>
              <a:t>probability to each potential next word</a:t>
            </a:r>
            <a:endParaRPr lang="en-GB" altLang="en-US"/>
          </a:p>
        </p:txBody>
      </p:sp>
      <p:sp>
        <p:nvSpPr>
          <p:cNvPr id="3" name="Content Placeholder 2"/>
          <p:cNvSpPr>
            <a:spLocks noGrp="1"/>
          </p:cNvSpPr>
          <p:nvPr>
            <p:ph idx="1"/>
          </p:nvPr>
        </p:nvSpPr>
        <p:spPr/>
        <p:txBody>
          <a:bodyPr>
            <a:normAutofit fontScale="50000"/>
          </a:bodyPr>
          <a:p>
            <a:r>
              <a:rPr lang="en-US" altLang="en-GB"/>
              <a:t>these words might be ranked in terms of likelihood based on common usage and context:</a:t>
            </a:r>
            <a:endParaRPr lang="en-US" altLang="en-GB"/>
          </a:p>
          <a:p>
            <a:r>
              <a:rPr lang="en-US" altLang="en-GB">
                <a:solidFill>
                  <a:srgbClr val="222222"/>
                </a:solidFill>
                <a:latin typeface="DDG_ProximaNova"/>
                <a:ea typeface="DDG_ProximaNova"/>
                <a:sym typeface="+mn-ea"/>
              </a:rPr>
              <a:t>Sentence: "After a long day at work, he enjoyed a nice cup of ______."</a:t>
            </a:r>
            <a:endParaRPr lang="en-US" altLang="en-GB" b="0" i="0">
              <a:solidFill>
                <a:srgbClr val="222222"/>
              </a:solidFill>
              <a:latin typeface="DDG_ProximaNova"/>
              <a:ea typeface="DDG_ProximaNova"/>
            </a:endParaRPr>
          </a:p>
          <a:p>
            <a:endParaRPr lang="en-US" altLang="en-GB"/>
          </a:p>
          <a:p>
            <a:pPr marL="342900" indent="-342900">
              <a:buAutoNum type="arabicPeriod"/>
            </a:pPr>
            <a:r>
              <a:rPr lang="en-US" altLang="en-GB"/>
              <a:t>"coffee." - 0.60 (Most likely, as many people enjoy coffee after work.)</a:t>
            </a:r>
            <a:endParaRPr lang="en-US" altLang="en-GB"/>
          </a:p>
          <a:p>
            <a:pPr marL="342900" indent="-342900">
              <a:buAutoNum type="arabicPeriod"/>
            </a:pPr>
            <a:r>
              <a:rPr lang="en-US" altLang="en-GB"/>
              <a:t>"hot chocolate." - 0.25 (A popular choice, especially in colder weather.)</a:t>
            </a:r>
            <a:endParaRPr lang="en-US" altLang="en-GB"/>
          </a:p>
          <a:p>
            <a:pPr marL="342900" indent="-342900">
              <a:buAutoNum type="arabicPeriod"/>
            </a:pPr>
            <a:r>
              <a:rPr lang="en-US" altLang="en-GB"/>
              <a:t>"water." - 0.15 (A common beverage, but less likely in the context of a comforting drink after work.)</a:t>
            </a:r>
            <a:endParaRPr lang="en-US" altLang="en-GB"/>
          </a:p>
          <a:p>
            <a:pPr marL="0" indent="0">
              <a:buNone/>
            </a:pPr>
            <a:endParaRPr lang="en-US" altLang="en-GB"/>
          </a:p>
          <a:p>
            <a:pPr marL="0" indent="0">
              <a:buNone/>
            </a:pPr>
            <a:r>
              <a:rPr lang="en-US" altLang="en-GB"/>
              <a:t>These probabilities are illustrative and would vary based on the specific context and the model used for prediction.</a:t>
            </a:r>
            <a:endParaRPr lang="en-US" altLang="en-GB"/>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990600" y="1047750"/>
            <a:ext cx="7795260" cy="3429000"/>
          </a:xfrm>
        </p:spPr>
        <p:txBody>
          <a:bodyPr>
            <a:normAutofit/>
          </a:bodyPr>
          <a:lstStyle/>
          <a:p>
            <a:pPr marL="403225" indent="-342900">
              <a:buFont typeface="Arial" panose="020B0604020202020204" pitchFamily="34" charset="0"/>
              <a:buChar char="•"/>
            </a:pPr>
            <a:r>
              <a:rPr lang="en-US" dirty="0">
                <a:latin typeface="Calibri" panose="020F0502020204030204" pitchFamily="34" charset="0"/>
                <a:cs typeface="Calibri" panose="020F0502020204030204" pitchFamily="34" charset="0"/>
              </a:rPr>
              <a:t>Probability depends on size of test set</a:t>
            </a:r>
            <a:endParaRPr lang="en-US" dirty="0">
              <a:latin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r>
              <a:rPr lang="en-US" dirty="0">
                <a:latin typeface="Calibri" panose="020F0502020204030204" pitchFamily="34" charset="0"/>
              </a:rPr>
              <a:t>Probability gets smaller the longer the text</a:t>
            </a:r>
            <a:endParaRPr lang="en-US" dirty="0">
              <a:latin typeface="Calibri" panose="020F0502020204030204" pitchFamily="34" charset="0"/>
            </a:endParaRPr>
          </a:p>
          <a:p>
            <a:pPr marL="800100" lvl="1" indent="-342900">
              <a:buFont typeface="Arial" panose="020B0604020202020204" pitchFamily="34" charset="0"/>
              <a:buChar char="•"/>
            </a:pPr>
            <a:r>
              <a:rPr lang="en-US" dirty="0">
                <a:latin typeface="Calibri" panose="020F0502020204030204" pitchFamily="34" charset="0"/>
              </a:rPr>
              <a:t>Better: a metric that is </a:t>
            </a:r>
            <a:r>
              <a:rPr lang="en-US" b="1" dirty="0">
                <a:latin typeface="Calibri" panose="020F0502020204030204" pitchFamily="34" charset="0"/>
              </a:rPr>
              <a:t>per-word</a:t>
            </a:r>
            <a:r>
              <a:rPr lang="en-US" dirty="0">
                <a:latin typeface="Calibri" panose="020F0502020204030204" pitchFamily="34" charset="0"/>
              </a:rPr>
              <a:t>, normalized by length</a:t>
            </a:r>
            <a:endParaRPr lang="en-US" b="1" dirty="0">
              <a:latin typeface="Calibri" panose="020F0502020204030204" pitchFamily="34" charset="0"/>
            </a:endParaRPr>
          </a:p>
          <a:p>
            <a:pPr marL="403225" indent="-342900">
              <a:buFont typeface="Arial" panose="020B0604020202020204" pitchFamily="34" charset="0"/>
              <a:buChar char="•"/>
            </a:pPr>
            <a:r>
              <a:rPr lang="en-US" b="1" dirty="0">
                <a:latin typeface="Calibri" panose="020F0502020204030204" pitchFamily="34" charset="0"/>
              </a:rPr>
              <a:t>Perplexity</a:t>
            </a:r>
            <a:r>
              <a:rPr lang="en-US" dirty="0">
                <a:latin typeface="Calibri" panose="020F0502020204030204" pitchFamily="34" charset="0"/>
              </a:rPr>
              <a:t> is the inverse probability of the test set, normalized by the number of words</a:t>
            </a:r>
            <a:endParaRPr lang="en-US" dirty="0">
              <a:latin typeface="Calibri" panose="020F0502020204030204" pitchFamily="34" charset="0"/>
            </a:endParaRPr>
          </a:p>
          <a:p>
            <a:pPr marL="403225" indent="-342900">
              <a:buFont typeface="Arial" panose="020B0604020202020204" pitchFamily="34" charset="0"/>
              <a:buChar char="•"/>
            </a:pPr>
            <a:endParaRPr lang="en-US" dirty="0">
              <a:latin typeface="Calibri" panose="020F0502020204030204" pitchFamily="34" charset="0"/>
            </a:endParaRPr>
          </a:p>
          <a:p>
            <a:pPr marL="800100" lvl="1" indent="-342900">
              <a:buFont typeface="Arial" panose="020B0604020202020204" pitchFamily="34" charset="0"/>
              <a:buChar char="•"/>
            </a:pPr>
            <a:endParaRPr lang="en-US" dirty="0">
              <a:latin typeface="Calibri" panose="020F0502020204030204" pitchFamily="34" charset="0"/>
            </a:endParaRPr>
          </a:p>
          <a:p>
            <a:pPr marL="457200" lvl="1" indent="0">
              <a:buNone/>
            </a:pPr>
            <a:endParaRPr lang="en-US" dirty="0">
              <a:latin typeface="Calibri" panose="020F0502020204030204" pitchFamily="34" charset="0"/>
            </a:endParaRPr>
          </a:p>
          <a:p>
            <a:pPr marL="457200" lvl="1" indent="0">
              <a:buNone/>
            </a:pPr>
            <a:endParaRPr lang="en-US" dirty="0">
              <a:latin typeface="Calibri" panose="020F0502020204030204" pitchFamily="34" charset="0"/>
            </a:endParaRPr>
          </a:p>
          <a:p>
            <a:pPr marL="457200" lvl="1" indent="0">
              <a:buNone/>
            </a:pPr>
            <a:endParaRPr lang="en-US" b="1" dirty="0">
              <a:latin typeface="Calibri" panose="020F0502020204030204" pitchFamily="34" charset="0"/>
            </a:endParaRPr>
          </a:p>
          <a:p>
            <a:endParaRPr lang="en-US" dirty="0"/>
          </a:p>
        </p:txBody>
      </p:sp>
      <p:sp>
        <p:nvSpPr>
          <p:cNvPr id="137218" name="Rectangle 2"/>
          <p:cNvSpPr>
            <a:spLocks noGrp="1" noChangeArrowheads="1"/>
          </p:cNvSpPr>
          <p:nvPr>
            <p:ph type="title"/>
          </p:nvPr>
        </p:nvSpPr>
        <p:spPr>
          <a:xfrm>
            <a:off x="403860" y="133350"/>
            <a:ext cx="8382000" cy="866775"/>
          </a:xfrm>
        </p:spPr>
        <p:txBody>
          <a:bodyPr>
            <a:normAutofit fontScale="90000"/>
          </a:bodyPr>
          <a:lstStyle/>
          <a:p>
            <a:r>
              <a:rPr lang="en-US" sz="3600" dirty="0"/>
              <a:t>Intuition of perplexity </a:t>
            </a:r>
            <a:r>
              <a:rPr lang="en-US" dirty="0"/>
              <a:t>4</a:t>
            </a:r>
            <a:r>
              <a:rPr lang="en-US" sz="3600" dirty="0"/>
              <a:t>: Use perplexity instea</a:t>
            </a:r>
            <a:r>
              <a:rPr lang="en-US" dirty="0"/>
              <a:t>d of raw probability</a:t>
            </a:r>
            <a:endParaRPr lang="en-US" dirty="0"/>
          </a:p>
        </p:txBody>
      </p:sp>
      <p:graphicFrame>
        <p:nvGraphicFramePr>
          <p:cNvPr id="3" name="Object 2"/>
          <p:cNvGraphicFramePr>
            <a:graphicFrameLocks noChangeAspect="1"/>
          </p:cNvGraphicFramePr>
          <p:nvPr/>
        </p:nvGraphicFramePr>
        <p:xfrm>
          <a:off x="2131036" y="2952750"/>
          <a:ext cx="3581033" cy="2190750"/>
        </p:xfrm>
        <a:graphic>
          <a:graphicData uri="http://schemas.openxmlformats.org/presentationml/2006/ole">
            <mc:AlternateContent xmlns:mc="http://schemas.openxmlformats.org/markup-compatibility/2006">
              <mc:Choice xmlns:v="urn:schemas-microsoft-com:vml" Requires="v">
                <p:oleObj spid="_x0000_s0" name="Equation" r:id="rId1" imgW="2157730" imgH="1316990" progId="Equation.3">
                  <p:embed/>
                </p:oleObj>
              </mc:Choice>
              <mc:Fallback>
                <p:oleObj name="Equation" r:id="rId1" imgW="2157730" imgH="1316990" progId="Equation.3">
                  <p:embed/>
                  <p:pic>
                    <p:nvPicPr>
                      <p:cNvPr id="0" name="Object 2"/>
                      <p:cNvPicPr/>
                      <p:nvPr/>
                    </p:nvPicPr>
                    <p:blipFill>
                      <a:blip r:embed="rId2"/>
                      <a:stretch>
                        <a:fillRect/>
                      </a:stretch>
                    </p:blipFill>
                    <p:spPr>
                      <a:xfrm>
                        <a:off x="2131036" y="2952750"/>
                        <a:ext cx="3581033" cy="219075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85800" y="1200150"/>
            <a:ext cx="8077200" cy="3886200"/>
          </a:xfrm>
        </p:spPr>
        <p:txBody>
          <a:bodyPr>
            <a:normAutofit lnSpcReduction="10000"/>
          </a:bodyPr>
          <a:lstStyle/>
          <a:p>
            <a:pPr marL="457200" lvl="1" indent="0">
              <a:buNone/>
            </a:pPr>
            <a:r>
              <a:rPr lang="en-US" b="1" dirty="0">
                <a:latin typeface="Calibri" panose="020F0502020204030204" pitchFamily="34" charset="0"/>
              </a:rPr>
              <a:t>Perplexity</a:t>
            </a:r>
            <a:r>
              <a:rPr lang="en-US" dirty="0">
                <a:latin typeface="Calibri" panose="020F0502020204030204" pitchFamily="34" charset="0"/>
              </a:rPr>
              <a:t> is the </a:t>
            </a:r>
            <a:r>
              <a:rPr lang="en-US" b="1" dirty="0">
                <a:latin typeface="Calibri" panose="020F0502020204030204" pitchFamily="34" charset="0"/>
              </a:rPr>
              <a:t>inverse</a:t>
            </a:r>
            <a:r>
              <a:rPr lang="en-US" dirty="0">
                <a:latin typeface="Calibri" panose="020F0502020204030204" pitchFamily="34" charset="0"/>
              </a:rPr>
              <a:t> probability of the test set, normalized by the number of words</a:t>
            </a:r>
            <a:endParaRPr lang="en-US" dirty="0">
              <a:latin typeface="Calibri" panose="020F0502020204030204" pitchFamily="34" charset="0"/>
            </a:endParaRPr>
          </a:p>
          <a:p>
            <a:pPr marL="457200" lvl="1" indent="0">
              <a:buNone/>
            </a:pPr>
            <a:endParaRPr lang="en-US" dirty="0">
              <a:latin typeface="Calibri" panose="020F0502020204030204" pitchFamily="34" charset="0"/>
            </a:endParaRPr>
          </a:p>
          <a:p>
            <a:pPr marL="457200" lvl="1" indent="0">
              <a:buNone/>
            </a:pPr>
            <a:endParaRPr lang="en-US" dirty="0">
              <a:latin typeface="Calibri" panose="020F0502020204030204" pitchFamily="34" charset="0"/>
            </a:endParaRPr>
          </a:p>
          <a:p>
            <a:pPr marL="457200" lvl="1" indent="0">
              <a:buNone/>
            </a:pPr>
            <a:endParaRPr lang="en-US" dirty="0">
              <a:latin typeface="Calibri" panose="020F0502020204030204" pitchFamily="34" charset="0"/>
            </a:endParaRPr>
          </a:p>
          <a:p>
            <a:pPr marL="457200" lvl="1" indent="0">
              <a:buNone/>
            </a:pPr>
            <a:endParaRPr lang="en-US" dirty="0">
              <a:latin typeface="Calibri" panose="020F0502020204030204" pitchFamily="34" charset="0"/>
            </a:endParaRPr>
          </a:p>
          <a:p>
            <a:pPr marL="457200" lvl="1" indent="0">
              <a:buNone/>
            </a:pPr>
            <a:endParaRPr lang="en-US" sz="2400" b="1" dirty="0">
              <a:latin typeface="Calibri" panose="020F0502020204030204"/>
              <a:cs typeface="Calibri" panose="020F0502020204030204"/>
            </a:endParaRPr>
          </a:p>
          <a:p>
            <a:pPr marL="457200" lvl="1" indent="0">
              <a:buNone/>
            </a:pPr>
            <a:r>
              <a:rPr lang="en-US" dirty="0">
                <a:latin typeface="Calibri" panose="020F0502020204030204" pitchFamily="34" charset="0"/>
                <a:cs typeface="Calibri" panose="020F0502020204030204" pitchFamily="34" charset="0"/>
              </a:rPr>
              <a:t>(The inverse </a:t>
            </a:r>
            <a:r>
              <a:rPr lang="en-US" dirty="0">
                <a:effectLst/>
                <a:latin typeface="Calibri" panose="020F0502020204030204" pitchFamily="34" charset="0"/>
                <a:cs typeface="Calibri" panose="020F0502020204030204" pitchFamily="34" charset="0"/>
              </a:rPr>
              <a:t>comes from the original definition of perplexity from cross-entropy rate in information theory)</a:t>
            </a:r>
            <a:endParaRPr lang="en-US" dirty="0">
              <a:effectLst/>
              <a:latin typeface="Calibri" panose="020F0502020204030204" pitchFamily="34" charset="0"/>
              <a:cs typeface="Calibri" panose="020F0502020204030204" pitchFamily="34" charset="0"/>
            </a:endParaRPr>
          </a:p>
          <a:p>
            <a:pPr marL="457200" lvl="1" indent="0">
              <a:buNone/>
            </a:pPr>
            <a:r>
              <a:rPr lang="en-US" dirty="0">
                <a:latin typeface="Calibri" panose="020F0502020204030204" pitchFamily="34" charset="0"/>
                <a:cs typeface="Calibri" panose="020F0502020204030204" pitchFamily="34" charset="0"/>
              </a:rPr>
              <a:t>Probability range is  [0,1], perplexity range is [1,∞]</a:t>
            </a:r>
            <a:endParaRPr lang="en-US" dirty="0">
              <a:latin typeface="Calibri" panose="020F0502020204030204" pitchFamily="34" charset="0"/>
              <a:cs typeface="Calibri" panose="020F0502020204030204" pitchFamily="34" charset="0"/>
            </a:endParaRPr>
          </a:p>
          <a:p>
            <a:pPr marL="457200" lvl="1" indent="0">
              <a:buNone/>
            </a:pPr>
            <a:r>
              <a:rPr lang="en-US" sz="2400" b="1" dirty="0">
                <a:solidFill>
                  <a:srgbClr val="0200FF"/>
                </a:solidFill>
                <a:latin typeface="Calibri" panose="020F0502020204030204"/>
                <a:cs typeface="Calibri" panose="020F0502020204030204"/>
              </a:rPr>
              <a:t>Minimizing perplexity is the same as maximizing probability</a:t>
            </a:r>
            <a:endParaRPr lang="en-US" sz="2400" b="1" dirty="0">
              <a:solidFill>
                <a:srgbClr val="0200FF"/>
              </a:solidFill>
              <a:latin typeface="Calibri" panose="020F0502020204030204"/>
              <a:cs typeface="Calibri" panose="020F0502020204030204"/>
            </a:endParaRPr>
          </a:p>
          <a:p>
            <a:pPr marL="457200" lvl="1" indent="0">
              <a:buNone/>
            </a:pPr>
            <a:endParaRPr lang="en-US" dirty="0">
              <a:latin typeface="Calibri" panose="020F0502020204030204" pitchFamily="34" charset="0"/>
            </a:endParaRPr>
          </a:p>
          <a:p>
            <a:endParaRPr lang="en-US" dirty="0"/>
          </a:p>
        </p:txBody>
      </p:sp>
      <p:sp>
        <p:nvSpPr>
          <p:cNvPr id="137218" name="Rectangle 2"/>
          <p:cNvSpPr>
            <a:spLocks noGrp="1" noChangeArrowheads="1"/>
          </p:cNvSpPr>
          <p:nvPr>
            <p:ph type="title"/>
          </p:nvPr>
        </p:nvSpPr>
        <p:spPr>
          <a:xfrm>
            <a:off x="533400" y="133350"/>
            <a:ext cx="8382000" cy="742950"/>
          </a:xfrm>
        </p:spPr>
        <p:txBody>
          <a:bodyPr>
            <a:normAutofit/>
          </a:bodyPr>
          <a:lstStyle/>
          <a:p>
            <a:r>
              <a:rPr lang="en-US" dirty="0"/>
              <a:t>Intuition of perplexity 5: the </a:t>
            </a:r>
            <a:r>
              <a:rPr lang="en-US" b="1" dirty="0"/>
              <a:t>inverse</a:t>
            </a:r>
            <a:endParaRPr lang="en-US" b="1" dirty="0"/>
          </a:p>
        </p:txBody>
      </p:sp>
      <p:graphicFrame>
        <p:nvGraphicFramePr>
          <p:cNvPr id="3" name="Object 2"/>
          <p:cNvGraphicFramePr>
            <a:graphicFrameLocks noChangeAspect="1"/>
          </p:cNvGraphicFramePr>
          <p:nvPr/>
        </p:nvGraphicFramePr>
        <p:xfrm>
          <a:off x="2590800" y="1657350"/>
          <a:ext cx="3276600" cy="2004508"/>
        </p:xfrm>
        <a:graphic>
          <a:graphicData uri="http://schemas.openxmlformats.org/presentationml/2006/ole">
            <mc:AlternateContent xmlns:mc="http://schemas.openxmlformats.org/markup-compatibility/2006">
              <mc:Choice xmlns:v="urn:schemas-microsoft-com:vml" Requires="v">
                <p:oleObj spid="_x0000_s0" name="Equation" r:id="rId1" imgW="2157730" imgH="1316990" progId="Equation.3">
                  <p:embed/>
                </p:oleObj>
              </mc:Choice>
              <mc:Fallback>
                <p:oleObj name="Equation" r:id="rId1" imgW="2157730" imgH="1316990" progId="Equation.3">
                  <p:embed/>
                  <p:pic>
                    <p:nvPicPr>
                      <p:cNvPr id="0" name="Object 2"/>
                      <p:cNvPicPr/>
                      <p:nvPr/>
                    </p:nvPicPr>
                    <p:blipFill>
                      <a:blip r:embed="rId2"/>
                      <a:stretch>
                        <a:fillRect/>
                      </a:stretch>
                    </p:blipFill>
                    <p:spPr>
                      <a:xfrm>
                        <a:off x="2590800" y="1657350"/>
                        <a:ext cx="3276600" cy="2004508"/>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533400" y="133350"/>
            <a:ext cx="8382000" cy="742950"/>
          </a:xfrm>
        </p:spPr>
        <p:txBody>
          <a:bodyPr>
            <a:normAutofit/>
          </a:bodyPr>
          <a:lstStyle/>
          <a:p>
            <a:r>
              <a:rPr lang="en-US" dirty="0"/>
              <a:t>Intuition of perplexity 6: N-grams</a:t>
            </a:r>
            <a:endParaRPr lang="en-US" dirty="0"/>
          </a:p>
        </p:txBody>
      </p:sp>
      <p:pic>
        <p:nvPicPr>
          <p:cNvPr id="137221" name="Picture 5" descr="pp2"/>
          <p:cNvPicPr>
            <a:picLocks noChangeAspect="1" noChangeArrowheads="1"/>
          </p:cNvPicPr>
          <p:nvPr/>
        </p:nvPicPr>
        <p:blipFill>
          <a:blip r:embed="rId1"/>
          <a:srcRect/>
          <a:stretch>
            <a:fillRect/>
          </a:stretch>
        </p:blipFill>
        <p:spPr bwMode="auto">
          <a:xfrm>
            <a:off x="3005444" y="2838167"/>
            <a:ext cx="3717903" cy="1046707"/>
          </a:xfrm>
          <a:prstGeom prst="rect">
            <a:avLst/>
          </a:prstGeom>
          <a:noFill/>
          <a:ln w="9525">
            <a:noFill/>
            <a:miter lim="800000"/>
            <a:headEnd/>
            <a:tailEnd/>
          </a:ln>
        </p:spPr>
      </p:pic>
      <p:pic>
        <p:nvPicPr>
          <p:cNvPr id="137222" name="Picture 6" descr="pp3"/>
          <p:cNvPicPr>
            <a:picLocks noChangeAspect="1" noChangeArrowheads="1"/>
          </p:cNvPicPr>
          <p:nvPr/>
        </p:nvPicPr>
        <p:blipFill>
          <a:blip r:embed="rId2"/>
          <a:srcRect/>
          <a:stretch>
            <a:fillRect/>
          </a:stretch>
        </p:blipFill>
        <p:spPr bwMode="auto">
          <a:xfrm>
            <a:off x="3005445" y="3884874"/>
            <a:ext cx="3279932" cy="1057756"/>
          </a:xfrm>
          <a:prstGeom prst="rect">
            <a:avLst/>
          </a:prstGeom>
          <a:noFill/>
          <a:ln w="9525">
            <a:noFill/>
            <a:miter lim="800000"/>
            <a:headEnd/>
            <a:tailEnd/>
          </a:ln>
        </p:spPr>
      </p:pic>
      <p:sp>
        <p:nvSpPr>
          <p:cNvPr id="2" name="TextBox 1"/>
          <p:cNvSpPr txBox="1"/>
          <p:nvPr/>
        </p:nvSpPr>
        <p:spPr>
          <a:xfrm>
            <a:off x="1396710" y="4682611"/>
            <a:ext cx="6970051" cy="369332"/>
          </a:xfrm>
          <a:prstGeom prst="rect">
            <a:avLst/>
          </a:prstGeom>
          <a:noFill/>
        </p:spPr>
        <p:txBody>
          <a:bodyPr wrap="square" rtlCol="0">
            <a:spAutoFit/>
          </a:bodyPr>
          <a:lstStyle/>
          <a:p>
            <a:endParaRPr lang="en-US" sz="1800" b="1" dirty="0">
              <a:latin typeface="Calibri" panose="020F0502020204030204"/>
              <a:cs typeface="Calibri" panose="020F0502020204030204"/>
            </a:endParaRPr>
          </a:p>
        </p:txBody>
      </p:sp>
      <p:graphicFrame>
        <p:nvGraphicFramePr>
          <p:cNvPr id="3" name="Object 2"/>
          <p:cNvGraphicFramePr>
            <a:graphicFrameLocks noChangeAspect="1"/>
          </p:cNvGraphicFramePr>
          <p:nvPr/>
        </p:nvGraphicFramePr>
        <p:xfrm>
          <a:off x="2514600" y="876300"/>
          <a:ext cx="3206898" cy="1961867"/>
        </p:xfrm>
        <a:graphic>
          <a:graphicData uri="http://schemas.openxmlformats.org/presentationml/2006/ole">
            <mc:AlternateContent xmlns:mc="http://schemas.openxmlformats.org/markup-compatibility/2006">
              <mc:Choice xmlns:v="urn:schemas-microsoft-com:vml" Requires="v">
                <p:oleObj spid="_x0000_s0" name="Equation" r:id="rId3" imgW="2157730" imgH="1316990" progId="Equation.3">
                  <p:embed/>
                </p:oleObj>
              </mc:Choice>
              <mc:Fallback>
                <p:oleObj name="Equation" r:id="rId3" imgW="2157730" imgH="1316990" progId="Equation.3">
                  <p:embed/>
                  <p:pic>
                    <p:nvPicPr>
                      <p:cNvPr id="0" name="Object 2"/>
                      <p:cNvPicPr/>
                      <p:nvPr/>
                    </p:nvPicPr>
                    <p:blipFill>
                      <a:blip r:embed="rId4"/>
                      <a:stretch>
                        <a:fillRect/>
                      </a:stretch>
                    </p:blipFill>
                    <p:spPr>
                      <a:xfrm>
                        <a:off x="2514600" y="876300"/>
                        <a:ext cx="3206898" cy="1961867"/>
                      </a:xfrm>
                      <a:prstGeom prst="rect">
                        <a:avLst/>
                      </a:prstGeom>
                    </p:spPr>
                  </p:pic>
                </p:oleObj>
              </mc:Fallback>
            </mc:AlternateContent>
          </a:graphicData>
        </a:graphic>
      </p:graphicFrame>
      <p:sp>
        <p:nvSpPr>
          <p:cNvPr id="7" name="TextBox 6"/>
          <p:cNvSpPr txBox="1"/>
          <p:nvPr/>
        </p:nvSpPr>
        <p:spPr>
          <a:xfrm>
            <a:off x="1080310" y="4266875"/>
            <a:ext cx="1481496" cy="461665"/>
          </a:xfrm>
          <a:prstGeom prst="rect">
            <a:avLst/>
          </a:prstGeom>
          <a:noFill/>
        </p:spPr>
        <p:txBody>
          <a:bodyPr wrap="none" rtlCol="0">
            <a:spAutoFit/>
          </a:bodyPr>
          <a:lstStyle/>
          <a:p>
            <a:r>
              <a:rPr lang="en-US" dirty="0"/>
              <a:t>Bigrams:</a:t>
            </a:r>
            <a:endParaRPr lang="en-US" dirty="0"/>
          </a:p>
        </p:txBody>
      </p:sp>
      <p:sp>
        <p:nvSpPr>
          <p:cNvPr id="8" name="TextBox 7"/>
          <p:cNvSpPr txBox="1"/>
          <p:nvPr/>
        </p:nvSpPr>
        <p:spPr>
          <a:xfrm>
            <a:off x="914400" y="3238306"/>
            <a:ext cx="1813317" cy="461665"/>
          </a:xfrm>
          <a:prstGeom prst="rect">
            <a:avLst/>
          </a:prstGeom>
          <a:noFill/>
        </p:spPr>
        <p:txBody>
          <a:bodyPr wrap="none" rtlCol="0">
            <a:spAutoFit/>
          </a:bodyPr>
          <a:lstStyle/>
          <a:p>
            <a:r>
              <a:rPr lang="en-US" dirty="0"/>
              <a:t>Chain rule: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72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7222"/>
                                        </p:tgtEl>
                                        <p:attrNameLst>
                                          <p:attrName>style.visibility</p:attrName>
                                        </p:attrNameLst>
                                      </p:cBhvr>
                                      <p:to>
                                        <p:strVal val="visible"/>
                                      </p:to>
                                    </p:set>
                                  </p:childTnLst>
                                </p:cTn>
                              </p:par>
                              <p:par>
                                <p:cTn id="17" presetID="1" presetClass="entr" presetSubtype="0" fill="hold" grpId="0" nodeType="withEffect" nodePh="1">
                                  <p:stCondLst>
                                    <p:cond delay="0"/>
                                  </p:stCondLst>
                                  <p:endCondLst>
                                    <p:cond evt="begin" delay="0">
                                      <p:tn val="17"/>
                                    </p:cond>
                                  </p:end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822960" y="291153"/>
            <a:ext cx="7863840" cy="680397"/>
          </a:xfrm>
        </p:spPr>
        <p:txBody>
          <a:bodyPr>
            <a:noAutofit/>
          </a:bodyPr>
          <a:lstStyle/>
          <a:p>
            <a:r>
              <a:rPr lang="en-US" sz="3000" dirty="0"/>
              <a:t>Intuition of perplexity 7: </a:t>
            </a:r>
            <a:br>
              <a:rPr lang="en-US" sz="3000" dirty="0"/>
            </a:br>
            <a:r>
              <a:rPr lang="en-US" sz="3000" dirty="0"/>
              <a:t>Weighted average branching factor</a:t>
            </a:r>
            <a:endParaRPr lang="en-US" sz="3000" dirty="0"/>
          </a:p>
        </p:txBody>
      </p:sp>
      <p:sp>
        <p:nvSpPr>
          <p:cNvPr id="4" name="Content Placeholder 3"/>
          <p:cNvSpPr>
            <a:spLocks noGrp="1"/>
          </p:cNvSpPr>
          <p:nvPr>
            <p:ph idx="1"/>
          </p:nvPr>
        </p:nvSpPr>
        <p:spPr>
          <a:xfrm>
            <a:off x="609600" y="1123950"/>
            <a:ext cx="8534400" cy="3657600"/>
          </a:xfrm>
        </p:spPr>
        <p:txBody>
          <a:bodyPr>
            <a:normAutofit fontScale="92500" lnSpcReduction="10000"/>
          </a:bodyPr>
          <a:lstStyle/>
          <a:p>
            <a:pPr marL="0" indent="0">
              <a:buNone/>
            </a:pPr>
            <a:r>
              <a:rPr lang="en-US" sz="1800" dirty="0">
                <a:latin typeface="Calibri" panose="020F0502020204030204" pitchFamily="34" charset="0"/>
                <a:cs typeface="Calibri" panose="020F0502020204030204" pitchFamily="34" charset="0"/>
              </a:rPr>
              <a:t>P</a:t>
            </a:r>
            <a:r>
              <a:rPr lang="en-US" sz="1800" dirty="0">
                <a:effectLst/>
                <a:latin typeface="Calibri" panose="020F0502020204030204" pitchFamily="34" charset="0"/>
                <a:cs typeface="Calibri" panose="020F0502020204030204" pitchFamily="34" charset="0"/>
              </a:rPr>
              <a:t>erplexity is also the </a:t>
            </a:r>
            <a:r>
              <a:rPr lang="en-US" sz="1800" b="1" dirty="0">
                <a:effectLst/>
                <a:latin typeface="Calibri" panose="020F0502020204030204" pitchFamily="34" charset="0"/>
                <a:cs typeface="Calibri" panose="020F0502020204030204" pitchFamily="34" charset="0"/>
              </a:rPr>
              <a:t>weighted average branching factor </a:t>
            </a:r>
            <a:r>
              <a:rPr lang="en-US" sz="1800" dirty="0">
                <a:effectLst/>
                <a:latin typeface="Calibri" panose="020F0502020204030204" pitchFamily="34" charset="0"/>
                <a:cs typeface="Calibri" panose="020F0502020204030204" pitchFamily="34" charset="0"/>
              </a:rPr>
              <a:t>of a language. </a:t>
            </a:r>
            <a:endParaRPr lang="en-US" sz="1800" dirty="0">
              <a:effectLst/>
              <a:latin typeface="Calibri" panose="020F0502020204030204" pitchFamily="34" charset="0"/>
              <a:cs typeface="Calibri" panose="020F0502020204030204" pitchFamily="34" charset="0"/>
            </a:endParaRPr>
          </a:p>
          <a:p>
            <a:pPr marL="0" indent="0">
              <a:buNone/>
            </a:pPr>
            <a:r>
              <a:rPr lang="en-US" sz="1800" b="1" dirty="0">
                <a:effectLst/>
                <a:latin typeface="Calibri" panose="020F0502020204030204" pitchFamily="34" charset="0"/>
                <a:cs typeface="Calibri" panose="020F0502020204030204" pitchFamily="34" charset="0"/>
              </a:rPr>
              <a:t>Branching factor</a:t>
            </a:r>
            <a:r>
              <a:rPr lang="en-US" sz="1800" dirty="0">
                <a:effectLst/>
                <a:latin typeface="Calibri" panose="020F0502020204030204" pitchFamily="34" charset="0"/>
                <a:cs typeface="Calibri" panose="020F0502020204030204" pitchFamily="34" charset="0"/>
              </a:rPr>
              <a:t>: number of possible next words that can follow any word</a:t>
            </a:r>
            <a:endParaRPr lang="en-US" sz="1800" dirty="0">
              <a:effectLst/>
              <a:latin typeface="Calibri" panose="020F0502020204030204" pitchFamily="34" charset="0"/>
              <a:cs typeface="Calibri" panose="020F0502020204030204" pitchFamily="34" charset="0"/>
            </a:endParaRPr>
          </a:p>
          <a:p>
            <a:pPr marL="0" indent="0">
              <a:buNone/>
            </a:pPr>
            <a:r>
              <a:rPr lang="en-US" sz="1800" dirty="0">
                <a:latin typeface="Calibri" panose="020F0502020204030204" pitchFamily="34" charset="0"/>
                <a:cs typeface="Calibri" panose="020F0502020204030204" pitchFamily="34" charset="0"/>
              </a:rPr>
              <a:t>Example: Deterministic language L = </a:t>
            </a:r>
            <a:r>
              <a:rPr lang="en-US" sz="1800" dirty="0">
                <a:effectLst/>
                <a:latin typeface="Calibri" panose="020F0502020204030204" pitchFamily="34" charset="0"/>
                <a:cs typeface="Calibri" panose="020F0502020204030204" pitchFamily="34" charset="0"/>
              </a:rPr>
              <a:t>{</a:t>
            </a:r>
            <a:r>
              <a:rPr lang="en-US" sz="1800" dirty="0" err="1">
                <a:effectLst/>
                <a:latin typeface="Calibri" panose="020F0502020204030204" pitchFamily="34" charset="0"/>
                <a:cs typeface="Calibri" panose="020F0502020204030204" pitchFamily="34" charset="0"/>
              </a:rPr>
              <a:t>red,blue</a:t>
            </a:r>
            <a:r>
              <a:rPr lang="en-US" sz="1800" dirty="0">
                <a:effectLst/>
                <a:latin typeface="Calibri" panose="020F0502020204030204" pitchFamily="34" charset="0"/>
                <a:cs typeface="Calibri" panose="020F0502020204030204" pitchFamily="34" charset="0"/>
              </a:rPr>
              <a:t>, green} </a:t>
            </a:r>
            <a:endParaRPr lang="en-US" sz="1800" dirty="0">
              <a:effectLst/>
              <a:latin typeface="Calibri" panose="020F0502020204030204" pitchFamily="34" charset="0"/>
              <a:cs typeface="Calibri" panose="020F0502020204030204" pitchFamily="34" charset="0"/>
            </a:endParaRPr>
          </a:p>
          <a:p>
            <a:pPr marL="0" indent="0">
              <a:buNone/>
            </a:pPr>
            <a:r>
              <a:rPr lang="en-US" sz="1800" dirty="0">
                <a:effectLst/>
                <a:latin typeface="Calibri" panose="020F0502020204030204" pitchFamily="34" charset="0"/>
                <a:cs typeface="Calibri" panose="020F0502020204030204" pitchFamily="34" charset="0"/>
              </a:rPr>
              <a:t>	Branching factor = 3 (any word can be followed by red, blue</a:t>
            </a:r>
            <a:r>
              <a:rPr lang="en-US" sz="1800" dirty="0">
                <a:latin typeface="Calibri" panose="020F0502020204030204" pitchFamily="34" charset="0"/>
                <a:cs typeface="Calibri" panose="020F0502020204030204" pitchFamily="34" charset="0"/>
              </a:rPr>
              <a:t>, green)</a:t>
            </a:r>
            <a:endParaRPr lang="en-US" sz="1800" dirty="0">
              <a:latin typeface="Calibri" panose="020F0502020204030204" pitchFamily="34" charset="0"/>
              <a:cs typeface="Calibri" panose="020F0502020204030204" pitchFamily="34" charset="0"/>
            </a:endParaRPr>
          </a:p>
          <a:p>
            <a:pPr marL="0" indent="0">
              <a:buNone/>
            </a:pPr>
            <a:r>
              <a:rPr lang="en-US" sz="1800" dirty="0">
                <a:latin typeface="Calibri" panose="020F0502020204030204" pitchFamily="34" charset="0"/>
                <a:cs typeface="Calibri" panose="020F0502020204030204" pitchFamily="34" charset="0"/>
              </a:rPr>
              <a:t>Now assume LM A where each word follows any other word with equal probability </a:t>
            </a:r>
            <a:r>
              <a:rPr lang="en-US" sz="1800" dirty="0">
                <a:solidFill>
                  <a:schemeClr val="tx1"/>
                </a:solidFill>
                <a:latin typeface="Calibri" panose="020F0502020204030204" pitchFamily="34" charset="0"/>
                <a:cs typeface="Calibri" panose="020F0502020204030204" pitchFamily="34" charset="0"/>
              </a:rPr>
              <a:t>⅓</a:t>
            </a:r>
            <a:endParaRPr lang="en-US" sz="1800" dirty="0">
              <a:latin typeface="Calibri" panose="020F0502020204030204" pitchFamily="34" charset="0"/>
              <a:cs typeface="Calibri" panose="020F0502020204030204" pitchFamily="34" charset="0"/>
            </a:endParaRPr>
          </a:p>
          <a:p>
            <a:pPr marL="0" indent="0">
              <a:buNone/>
            </a:pPr>
            <a:r>
              <a:rPr lang="en-US" sz="1800" dirty="0">
                <a:latin typeface="Calibri" panose="020F0502020204030204" pitchFamily="34" charset="0"/>
                <a:cs typeface="Calibri" panose="020F0502020204030204" pitchFamily="34" charset="0"/>
              </a:rPr>
              <a:t>Given a test set T = "red red red red blue"</a:t>
            </a:r>
            <a:endParaRPr lang="en-US" sz="1800" dirty="0">
              <a:solidFill>
                <a:schemeClr val="tx1"/>
              </a:solidFill>
              <a:latin typeface="Calibri" panose="020F0502020204030204" pitchFamily="34" charset="0"/>
              <a:cs typeface="Calibri" panose="020F0502020204030204" pitchFamily="34" charset="0"/>
            </a:endParaRPr>
          </a:p>
          <a:p>
            <a:pPr marL="151130" lvl="1" indent="0">
              <a:buNone/>
            </a:pPr>
            <a:r>
              <a:rPr lang="en-US" sz="1800" dirty="0" err="1">
                <a:solidFill>
                  <a:srgbClr val="0200FF"/>
                </a:solidFill>
                <a:latin typeface="Calibri" panose="020F0502020204030204" pitchFamily="34" charset="0"/>
                <a:cs typeface="Calibri" panose="020F0502020204030204" pitchFamily="34" charset="0"/>
              </a:rPr>
              <a:t>Perplexity</a:t>
            </a:r>
            <a:r>
              <a:rPr lang="en-US" sz="1800" baseline="-25000" dirty="0" err="1">
                <a:solidFill>
                  <a:srgbClr val="0200FF"/>
                </a:solidFill>
                <a:latin typeface="Calibri" panose="020F0502020204030204" pitchFamily="34" charset="0"/>
                <a:cs typeface="Calibri" panose="020F0502020204030204" pitchFamily="34" charset="0"/>
              </a:rPr>
              <a:t>A</a:t>
            </a:r>
            <a:r>
              <a:rPr lang="en-US" sz="1800" dirty="0">
                <a:solidFill>
                  <a:srgbClr val="0200FF"/>
                </a:solidFill>
                <a:latin typeface="Calibri" panose="020F0502020204030204" pitchFamily="34" charset="0"/>
                <a:cs typeface="Calibri" panose="020F0502020204030204" pitchFamily="34" charset="0"/>
              </a:rPr>
              <a:t>(T) = P</a:t>
            </a:r>
            <a:r>
              <a:rPr lang="en-US" sz="1800" baseline="-25000" dirty="0">
                <a:solidFill>
                  <a:srgbClr val="0200FF"/>
                </a:solidFill>
                <a:latin typeface="Calibri" panose="020F0502020204030204" pitchFamily="34" charset="0"/>
                <a:cs typeface="Calibri" panose="020F0502020204030204" pitchFamily="34" charset="0"/>
              </a:rPr>
              <a:t>A</a:t>
            </a:r>
            <a:r>
              <a:rPr lang="en-US" sz="1800" dirty="0">
                <a:solidFill>
                  <a:srgbClr val="0200FF"/>
                </a:solidFill>
                <a:latin typeface="Calibri" panose="020F0502020204030204" pitchFamily="34" charset="0"/>
                <a:cs typeface="Calibri" panose="020F0502020204030204" pitchFamily="34" charset="0"/>
              </a:rPr>
              <a:t>(red red red red blue)</a:t>
            </a:r>
            <a:r>
              <a:rPr lang="en-US" sz="1800" baseline="30000" dirty="0">
                <a:solidFill>
                  <a:srgbClr val="0200FF"/>
                </a:solidFill>
                <a:latin typeface="Calibri" panose="020F0502020204030204" pitchFamily="34" charset="0"/>
                <a:cs typeface="Calibri" panose="020F0502020204030204" pitchFamily="34" charset="0"/>
              </a:rPr>
              <a:t>-1/5</a:t>
            </a:r>
            <a:r>
              <a:rPr lang="en-US" sz="1800" dirty="0">
                <a:solidFill>
                  <a:srgbClr val="0200FF"/>
                </a:solidFill>
                <a:latin typeface="Calibri" panose="020F0502020204030204" pitchFamily="34" charset="0"/>
                <a:cs typeface="Calibri" panose="020F0502020204030204" pitchFamily="34" charset="0"/>
              </a:rPr>
              <a:t> = </a:t>
            </a:r>
            <a:endParaRPr lang="en-US" sz="1800" dirty="0">
              <a:solidFill>
                <a:srgbClr val="0200FF"/>
              </a:solidFill>
              <a:latin typeface="Calibri" panose="020F0502020204030204" pitchFamily="34" charset="0"/>
              <a:cs typeface="Calibri" panose="020F0502020204030204" pitchFamily="34" charset="0"/>
            </a:endParaRPr>
          </a:p>
          <a:p>
            <a:r>
              <a:rPr lang="en-US" sz="1800" dirty="0">
                <a:effectLst/>
                <a:latin typeface="Calibri" panose="020F0502020204030204" pitchFamily="34" charset="0"/>
                <a:cs typeface="Calibri" panose="020F0502020204030204" pitchFamily="34" charset="0"/>
              </a:rPr>
              <a:t>But now suppose red was very likely in training set, such that for LM B:</a:t>
            </a:r>
            <a:endParaRPr lang="en-US" sz="1800" dirty="0">
              <a:latin typeface="Calibri" panose="020F0502020204030204" pitchFamily="34" charset="0"/>
              <a:cs typeface="Calibri" panose="020F0502020204030204" pitchFamily="34" charset="0"/>
            </a:endParaRPr>
          </a:p>
          <a:p>
            <a:pPr lvl="1"/>
            <a:r>
              <a:rPr lang="en-US" sz="1800" dirty="0">
                <a:effectLst/>
                <a:latin typeface="Calibri" panose="020F0502020204030204" pitchFamily="34" charset="0"/>
                <a:cs typeface="Calibri" panose="020F0502020204030204" pitchFamily="34" charset="0"/>
              </a:rPr>
              <a:t>P(red) = .8   p(green</a:t>
            </a:r>
            <a:r>
              <a:rPr lang="en-US" sz="1800" dirty="0">
                <a:latin typeface="Calibri" panose="020F0502020204030204" pitchFamily="34" charset="0"/>
                <a:cs typeface="Calibri" panose="020F0502020204030204" pitchFamily="34" charset="0"/>
              </a:rPr>
              <a:t>) = .1  p(blue) = .1</a:t>
            </a:r>
            <a:endParaRPr lang="en-US" sz="18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We would expect the probability to be higher, and hence the perplexity to be smaller:</a:t>
            </a:r>
            <a:endParaRPr lang="en-US" sz="2000" dirty="0">
              <a:latin typeface="Calibri" panose="020F0502020204030204" pitchFamily="34" charset="0"/>
              <a:cs typeface="Calibri" panose="020F0502020204030204" pitchFamily="34" charset="0"/>
            </a:endParaRPr>
          </a:p>
          <a:p>
            <a:pPr marL="151130" lvl="1" indent="0">
              <a:buNone/>
            </a:pPr>
            <a:r>
              <a:rPr lang="en-US" sz="1800" dirty="0" err="1">
                <a:solidFill>
                  <a:srgbClr val="0200FF"/>
                </a:solidFill>
                <a:latin typeface="Calibri" panose="020F0502020204030204" pitchFamily="34" charset="0"/>
                <a:cs typeface="Calibri" panose="020F0502020204030204" pitchFamily="34" charset="0"/>
              </a:rPr>
              <a:t>Perplexity</a:t>
            </a:r>
            <a:r>
              <a:rPr lang="en-US" sz="1800" baseline="-25000" dirty="0" err="1">
                <a:solidFill>
                  <a:srgbClr val="0200FF"/>
                </a:solidFill>
                <a:latin typeface="Calibri" panose="020F0502020204030204" pitchFamily="34" charset="0"/>
                <a:cs typeface="Calibri" panose="020F0502020204030204" pitchFamily="34" charset="0"/>
              </a:rPr>
              <a:t>B</a:t>
            </a:r>
            <a:r>
              <a:rPr lang="en-US" sz="1800" dirty="0">
                <a:solidFill>
                  <a:srgbClr val="0200FF"/>
                </a:solidFill>
                <a:latin typeface="Calibri" panose="020F0502020204030204" pitchFamily="34" charset="0"/>
                <a:cs typeface="Calibri" panose="020F0502020204030204" pitchFamily="34" charset="0"/>
              </a:rPr>
              <a:t>(T) = P</a:t>
            </a:r>
            <a:r>
              <a:rPr lang="en-US" sz="1800" baseline="-25000" dirty="0">
                <a:solidFill>
                  <a:srgbClr val="0200FF"/>
                </a:solidFill>
                <a:latin typeface="Calibri" panose="020F0502020204030204" pitchFamily="34" charset="0"/>
                <a:cs typeface="Calibri" panose="020F0502020204030204" pitchFamily="34" charset="0"/>
              </a:rPr>
              <a:t>B</a:t>
            </a:r>
            <a:r>
              <a:rPr lang="en-US" sz="1800" dirty="0">
                <a:solidFill>
                  <a:srgbClr val="0200FF"/>
                </a:solidFill>
                <a:latin typeface="Calibri" panose="020F0502020204030204" pitchFamily="34" charset="0"/>
                <a:cs typeface="Calibri" panose="020F0502020204030204" pitchFamily="34" charset="0"/>
              </a:rPr>
              <a:t>(red red red red blue)</a:t>
            </a:r>
            <a:r>
              <a:rPr lang="en-US" sz="1800" baseline="30000" dirty="0">
                <a:solidFill>
                  <a:srgbClr val="0200FF"/>
                </a:solidFill>
                <a:latin typeface="Calibri" panose="020F0502020204030204" pitchFamily="34" charset="0"/>
                <a:cs typeface="Calibri" panose="020F0502020204030204" pitchFamily="34" charset="0"/>
              </a:rPr>
              <a:t>-1/5</a:t>
            </a:r>
            <a:r>
              <a:rPr lang="en-US" sz="1800" dirty="0">
                <a:solidFill>
                  <a:srgbClr val="0200FF"/>
                </a:solidFill>
                <a:latin typeface="Calibri" panose="020F0502020204030204" pitchFamily="34" charset="0"/>
                <a:cs typeface="Calibri" panose="020F0502020204030204" pitchFamily="34" charset="0"/>
              </a:rPr>
              <a:t> </a:t>
            </a:r>
            <a:endParaRPr lang="en-US" sz="1800" dirty="0">
              <a:solidFill>
                <a:srgbClr val="0200FF"/>
              </a:solidFill>
              <a:latin typeface="Calibri" panose="020F0502020204030204" pitchFamily="34" charset="0"/>
              <a:cs typeface="Calibri" panose="020F0502020204030204" pitchFamily="34" charset="0"/>
            </a:endParaRPr>
          </a:p>
        </p:txBody>
      </p:sp>
      <p:sp>
        <p:nvSpPr>
          <p:cNvPr id="6" name="TextBox 5"/>
          <p:cNvSpPr txBox="1"/>
          <p:nvPr/>
        </p:nvSpPr>
        <p:spPr>
          <a:xfrm>
            <a:off x="4724400" y="3040618"/>
            <a:ext cx="1417320" cy="369332"/>
          </a:xfrm>
          <a:prstGeom prst="rect">
            <a:avLst/>
          </a:prstGeom>
          <a:noFill/>
        </p:spPr>
        <p:txBody>
          <a:bodyPr wrap="square">
            <a:spAutoFit/>
          </a:bodyPr>
          <a:lstStyle/>
          <a:p>
            <a:pPr lvl="1" algn="r" rtl="1"/>
            <a:r>
              <a:rPr lang="en-US" sz="1800" dirty="0">
                <a:solidFill>
                  <a:srgbClr val="0200FF"/>
                </a:solidFill>
                <a:latin typeface="Calibri" panose="020F0502020204030204" pitchFamily="34" charset="0"/>
                <a:cs typeface="Calibri" panose="020F0502020204030204" pitchFamily="34" charset="0"/>
              </a:rPr>
              <a:t>((⅓)</a:t>
            </a:r>
            <a:r>
              <a:rPr lang="en-US" sz="1800" baseline="30000" dirty="0">
                <a:solidFill>
                  <a:srgbClr val="0200FF"/>
                </a:solidFill>
                <a:latin typeface="Calibri" panose="020F0502020204030204" pitchFamily="34" charset="0"/>
                <a:cs typeface="Calibri" panose="020F0502020204030204" pitchFamily="34" charset="0"/>
              </a:rPr>
              <a:t>5</a:t>
            </a:r>
            <a:r>
              <a:rPr lang="en-US" sz="1800" dirty="0">
                <a:solidFill>
                  <a:srgbClr val="0200FF"/>
                </a:solidFill>
                <a:latin typeface="Calibri" panose="020F0502020204030204" pitchFamily="34" charset="0"/>
                <a:cs typeface="Calibri" panose="020F0502020204030204" pitchFamily="34" charset="0"/>
              </a:rPr>
              <a:t>)</a:t>
            </a:r>
            <a:r>
              <a:rPr lang="en-US" sz="1800" baseline="30000" dirty="0">
                <a:solidFill>
                  <a:srgbClr val="0200FF"/>
                </a:solidFill>
                <a:latin typeface="Calibri" panose="020F0502020204030204" pitchFamily="34" charset="0"/>
                <a:cs typeface="Calibri" panose="020F0502020204030204" pitchFamily="34" charset="0"/>
              </a:rPr>
              <a:t>-1/5</a:t>
            </a:r>
            <a:endParaRPr lang="en-US" sz="1800" dirty="0">
              <a:solidFill>
                <a:srgbClr val="0200FF"/>
              </a:solidFill>
              <a:latin typeface="Calibri" panose="020F0502020204030204" pitchFamily="34" charset="0"/>
              <a:cs typeface="Calibri" panose="020F0502020204030204" pitchFamily="34" charset="0"/>
            </a:endParaRPr>
          </a:p>
        </p:txBody>
      </p:sp>
      <p:sp>
        <p:nvSpPr>
          <p:cNvPr id="9" name="TextBox 8"/>
          <p:cNvSpPr txBox="1"/>
          <p:nvPr/>
        </p:nvSpPr>
        <p:spPr>
          <a:xfrm>
            <a:off x="5603567" y="3040618"/>
            <a:ext cx="1295400" cy="369332"/>
          </a:xfrm>
          <a:prstGeom prst="rect">
            <a:avLst/>
          </a:prstGeom>
          <a:noFill/>
        </p:spPr>
        <p:txBody>
          <a:bodyPr wrap="square">
            <a:spAutoFit/>
          </a:bodyPr>
          <a:lstStyle/>
          <a:p>
            <a:pPr lvl="1" algn="r" rtl="1"/>
            <a:r>
              <a:rPr lang="en-US" sz="1800" dirty="0">
                <a:solidFill>
                  <a:srgbClr val="0200FF"/>
                </a:solidFill>
                <a:latin typeface="Calibri" panose="020F0502020204030204" pitchFamily="34" charset="0"/>
                <a:cs typeface="Calibri" panose="020F0502020204030204" pitchFamily="34" charset="0"/>
              </a:rPr>
              <a:t>= (⅓)</a:t>
            </a:r>
            <a:r>
              <a:rPr lang="en-US" sz="1800" baseline="30000" dirty="0">
                <a:solidFill>
                  <a:srgbClr val="0200FF"/>
                </a:solidFill>
                <a:latin typeface="Calibri" panose="020F0502020204030204" pitchFamily="34" charset="0"/>
                <a:cs typeface="Calibri" panose="020F0502020204030204" pitchFamily="34" charset="0"/>
              </a:rPr>
              <a:t>-1</a:t>
            </a:r>
            <a:endParaRPr lang="en-US" sz="1800" dirty="0">
              <a:solidFill>
                <a:srgbClr val="0200FF"/>
              </a:solidFill>
              <a:latin typeface="Calibri" panose="020F0502020204030204" pitchFamily="34" charset="0"/>
              <a:cs typeface="Calibri" panose="020F0502020204030204" pitchFamily="34" charset="0"/>
            </a:endParaRPr>
          </a:p>
        </p:txBody>
      </p:sp>
      <p:sp>
        <p:nvSpPr>
          <p:cNvPr id="10" name="TextBox 9"/>
          <p:cNvSpPr txBox="1"/>
          <p:nvPr/>
        </p:nvSpPr>
        <p:spPr>
          <a:xfrm>
            <a:off x="6191552" y="3040618"/>
            <a:ext cx="1143754" cy="369332"/>
          </a:xfrm>
          <a:prstGeom prst="rect">
            <a:avLst/>
          </a:prstGeom>
          <a:noFill/>
        </p:spPr>
        <p:txBody>
          <a:bodyPr wrap="square">
            <a:spAutoFit/>
          </a:bodyPr>
          <a:lstStyle/>
          <a:p>
            <a:pPr lvl="1" algn="r" rtl="1"/>
            <a:r>
              <a:rPr lang="en-US" sz="1800" dirty="0">
                <a:solidFill>
                  <a:srgbClr val="0200FF"/>
                </a:solidFill>
                <a:latin typeface="Calibri" panose="020F0502020204030204" pitchFamily="34" charset="0"/>
                <a:cs typeface="Calibri" panose="020F0502020204030204" pitchFamily="34" charset="0"/>
              </a:rPr>
              <a:t>=3</a:t>
            </a:r>
            <a:endParaRPr lang="en-US" sz="1800" dirty="0">
              <a:solidFill>
                <a:srgbClr val="0200FF"/>
              </a:solidFill>
              <a:latin typeface="Calibri" panose="020F0502020204030204" pitchFamily="34" charset="0"/>
              <a:cs typeface="Calibri" panose="020F0502020204030204" pitchFamily="34" charset="0"/>
            </a:endParaRPr>
          </a:p>
        </p:txBody>
      </p:sp>
      <p:sp>
        <p:nvSpPr>
          <p:cNvPr id="12" name="TextBox 11"/>
          <p:cNvSpPr txBox="1"/>
          <p:nvPr/>
        </p:nvSpPr>
        <p:spPr>
          <a:xfrm>
            <a:off x="1371600" y="4667681"/>
            <a:ext cx="2609171" cy="369332"/>
          </a:xfrm>
          <a:prstGeom prst="rect">
            <a:avLst/>
          </a:prstGeom>
          <a:noFill/>
        </p:spPr>
        <p:txBody>
          <a:bodyPr wrap="square">
            <a:spAutoFit/>
          </a:bodyPr>
          <a:lstStyle/>
          <a:p>
            <a:r>
              <a:rPr lang="en-US" sz="1800" dirty="0">
                <a:solidFill>
                  <a:srgbClr val="0200FF"/>
                </a:solidFill>
                <a:latin typeface="Calibri" panose="020F0502020204030204" pitchFamily="34" charset="0"/>
                <a:cs typeface="Calibri" panose="020F0502020204030204" pitchFamily="34" charset="0"/>
              </a:rPr>
              <a:t>= (.8 * .8 * .8 * .8 * .1)</a:t>
            </a:r>
            <a:r>
              <a:rPr lang="en-US" sz="1800" baseline="30000" dirty="0">
                <a:solidFill>
                  <a:srgbClr val="0200FF"/>
                </a:solidFill>
                <a:latin typeface="Calibri" panose="020F0502020204030204" pitchFamily="34" charset="0"/>
                <a:cs typeface="Calibri" panose="020F0502020204030204" pitchFamily="34" charset="0"/>
              </a:rPr>
              <a:t> -1/5</a:t>
            </a:r>
            <a:endParaRPr lang="en-US" sz="1800" dirty="0"/>
          </a:p>
        </p:txBody>
      </p:sp>
      <p:sp>
        <p:nvSpPr>
          <p:cNvPr id="13" name="TextBox 12"/>
          <p:cNvSpPr txBox="1"/>
          <p:nvPr/>
        </p:nvSpPr>
        <p:spPr>
          <a:xfrm>
            <a:off x="3924300" y="4667681"/>
            <a:ext cx="1295400" cy="369332"/>
          </a:xfrm>
          <a:prstGeom prst="rect">
            <a:avLst/>
          </a:prstGeom>
          <a:noFill/>
        </p:spPr>
        <p:txBody>
          <a:bodyPr wrap="square">
            <a:spAutoFit/>
          </a:bodyPr>
          <a:lstStyle/>
          <a:p>
            <a:r>
              <a:rPr lang="en-US" sz="1800" dirty="0">
                <a:solidFill>
                  <a:srgbClr val="0200FF"/>
                </a:solidFill>
                <a:latin typeface="Calibri" panose="020F0502020204030204" pitchFamily="34" charset="0"/>
                <a:cs typeface="Calibri" panose="020F0502020204030204" pitchFamily="34" charset="0"/>
              </a:rPr>
              <a:t>=.04096</a:t>
            </a:r>
            <a:r>
              <a:rPr lang="en-US" sz="1800" baseline="30000" dirty="0">
                <a:solidFill>
                  <a:srgbClr val="0200FF"/>
                </a:solidFill>
                <a:latin typeface="Calibri" panose="020F0502020204030204" pitchFamily="34" charset="0"/>
                <a:cs typeface="Calibri" panose="020F0502020204030204" pitchFamily="34" charset="0"/>
              </a:rPr>
              <a:t> -1/5</a:t>
            </a:r>
            <a:endParaRPr lang="en-US" sz="1800" dirty="0"/>
          </a:p>
        </p:txBody>
      </p:sp>
      <p:sp>
        <p:nvSpPr>
          <p:cNvPr id="14" name="TextBox 13"/>
          <p:cNvSpPr txBox="1"/>
          <p:nvPr/>
        </p:nvSpPr>
        <p:spPr>
          <a:xfrm>
            <a:off x="5219700" y="4667681"/>
            <a:ext cx="942013" cy="369332"/>
          </a:xfrm>
          <a:prstGeom prst="rect">
            <a:avLst/>
          </a:prstGeom>
          <a:noFill/>
        </p:spPr>
        <p:txBody>
          <a:bodyPr wrap="square">
            <a:spAutoFit/>
          </a:bodyPr>
          <a:lstStyle/>
          <a:p>
            <a:r>
              <a:rPr lang="en-US" sz="1800" dirty="0">
                <a:solidFill>
                  <a:srgbClr val="0200FF"/>
                </a:solidFill>
                <a:latin typeface="Calibri" panose="020F0502020204030204" pitchFamily="34" charset="0"/>
                <a:cs typeface="Calibri" panose="020F0502020204030204" pitchFamily="34" charset="0"/>
              </a:rPr>
              <a:t>= .527</a:t>
            </a:r>
            <a:r>
              <a:rPr lang="en-US" sz="1800" baseline="30000" dirty="0">
                <a:solidFill>
                  <a:srgbClr val="0200FF"/>
                </a:solidFill>
                <a:latin typeface="Calibri" panose="020F0502020204030204" pitchFamily="34" charset="0"/>
                <a:cs typeface="Calibri" panose="020F0502020204030204" pitchFamily="34" charset="0"/>
              </a:rPr>
              <a:t>-1</a:t>
            </a:r>
            <a:endParaRPr lang="en-US" sz="1800" dirty="0"/>
          </a:p>
        </p:txBody>
      </p:sp>
      <p:sp>
        <p:nvSpPr>
          <p:cNvPr id="15" name="TextBox 14"/>
          <p:cNvSpPr txBox="1"/>
          <p:nvPr/>
        </p:nvSpPr>
        <p:spPr>
          <a:xfrm>
            <a:off x="6169974" y="4667681"/>
            <a:ext cx="789613" cy="369332"/>
          </a:xfrm>
          <a:prstGeom prst="rect">
            <a:avLst/>
          </a:prstGeom>
          <a:noFill/>
        </p:spPr>
        <p:txBody>
          <a:bodyPr wrap="square">
            <a:spAutoFit/>
          </a:bodyPr>
          <a:lstStyle/>
          <a:p>
            <a:r>
              <a:rPr lang="en-US" sz="1800" dirty="0">
                <a:solidFill>
                  <a:srgbClr val="0200FF"/>
                </a:solidFill>
                <a:latin typeface="Calibri" panose="020F0502020204030204" pitchFamily="34" charset="0"/>
                <a:cs typeface="Calibri" panose="020F0502020204030204" pitchFamily="34" charset="0"/>
              </a:rPr>
              <a:t>= 1.89</a:t>
            </a:r>
            <a:endParaRPr 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2" grpId="0"/>
      <p:bldP spid="13" grpId="0"/>
      <p:bldP spid="14" grpId="0"/>
      <p:bldP spid="1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822960" y="285750"/>
            <a:ext cx="7543800" cy="680397"/>
          </a:xfrm>
        </p:spPr>
        <p:txBody>
          <a:bodyPr>
            <a:normAutofit fontScale="90000"/>
          </a:bodyPr>
          <a:lstStyle/>
          <a:p>
            <a:pPr eaLnBrk="1" hangingPunct="1"/>
            <a:r>
              <a:rPr lang="en-US" dirty="0"/>
              <a:t>Holding test set constant:</a:t>
            </a:r>
            <a:br>
              <a:rPr lang="en-US" dirty="0"/>
            </a:br>
            <a:r>
              <a:rPr lang="en-US" dirty="0"/>
              <a:t>Lower perplexity = better language model</a:t>
            </a:r>
            <a:endParaRPr lang="en-US" dirty="0"/>
          </a:p>
        </p:txBody>
      </p:sp>
      <p:sp>
        <p:nvSpPr>
          <p:cNvPr id="143363" name="Rectangle 3"/>
          <p:cNvSpPr>
            <a:spLocks noGrp="1" noChangeArrowheads="1"/>
          </p:cNvSpPr>
          <p:nvPr>
            <p:ph sz="quarter" idx="1"/>
          </p:nvPr>
        </p:nvSpPr>
        <p:spPr>
          <a:xfrm>
            <a:off x="822960" y="1200150"/>
            <a:ext cx="8016240" cy="3429000"/>
          </a:xfrm>
        </p:spPr>
        <p:txBody>
          <a:bodyPr/>
          <a:lstStyle/>
          <a:p>
            <a:pPr lvl="3" eaLnBrk="1" hangingPunct="1">
              <a:buFont typeface="Wingdings" panose="05000000000000000000" pitchFamily="2" charset="2"/>
              <a:buNone/>
            </a:pPr>
            <a:endParaRPr lang="en-US" dirty="0">
              <a:latin typeface="Calibri" panose="020F0502020204030204" pitchFamily="34" charset="0"/>
            </a:endParaRPr>
          </a:p>
          <a:p>
            <a:pPr eaLnBrk="1" hangingPunct="1"/>
            <a:r>
              <a:rPr lang="en-US" sz="2800" dirty="0">
                <a:latin typeface="Calibri" panose="020F0502020204030204" pitchFamily="34" charset="0"/>
              </a:rPr>
              <a:t>Training 38 million words, test 1.5 million words, WSJ</a:t>
            </a:r>
            <a:endParaRPr lang="en-US" sz="2800" dirty="0">
              <a:latin typeface="Calibri" panose="020F0502020204030204" pitchFamily="34" charset="0"/>
            </a:endParaRPr>
          </a:p>
        </p:txBody>
      </p:sp>
      <p:graphicFrame>
        <p:nvGraphicFramePr>
          <p:cNvPr id="2" name="Table 1"/>
          <p:cNvGraphicFramePr>
            <a:graphicFrameLocks noGrp="1"/>
          </p:cNvGraphicFramePr>
          <p:nvPr/>
        </p:nvGraphicFramePr>
        <p:xfrm>
          <a:off x="685800" y="2647950"/>
          <a:ext cx="7391400" cy="2057400"/>
        </p:xfrm>
        <a:graphic>
          <a:graphicData uri="http://schemas.openxmlformats.org/drawingml/2006/table">
            <a:tbl>
              <a:tblPr firstRow="1" bandRow="1">
                <a:tableStyleId>{5C22544A-7EE6-4342-B048-85BDC9FD1C3A}</a:tableStyleId>
              </a:tblPr>
              <a:tblGrid>
                <a:gridCol w="1847850"/>
                <a:gridCol w="1847850"/>
                <a:gridCol w="1847850"/>
                <a:gridCol w="1847850"/>
              </a:tblGrid>
              <a:tr h="990600">
                <a:tc>
                  <a:txBody>
                    <a:bodyPr/>
                    <a:lstStyle/>
                    <a:p>
                      <a:r>
                        <a:rPr lang="en-US" sz="3200" dirty="0"/>
                        <a:t>N-gram Order</a:t>
                      </a:r>
                      <a:endParaRPr lang="en-US" sz="3200" dirty="0"/>
                    </a:p>
                  </a:txBody>
                  <a:tcPr/>
                </a:tc>
                <a:tc>
                  <a:txBody>
                    <a:bodyPr/>
                    <a:lstStyle/>
                    <a:p>
                      <a:r>
                        <a:rPr lang="en-US" sz="3200" dirty="0"/>
                        <a:t>Unigram</a:t>
                      </a:r>
                      <a:endParaRPr lang="en-US" sz="3200" dirty="0"/>
                    </a:p>
                  </a:txBody>
                  <a:tcPr/>
                </a:tc>
                <a:tc>
                  <a:txBody>
                    <a:bodyPr/>
                    <a:lstStyle/>
                    <a:p>
                      <a:r>
                        <a:rPr lang="en-US" sz="3200" dirty="0"/>
                        <a:t>Bigram</a:t>
                      </a:r>
                      <a:endParaRPr lang="en-US" sz="3200" dirty="0"/>
                    </a:p>
                  </a:txBody>
                  <a:tcPr/>
                </a:tc>
                <a:tc>
                  <a:txBody>
                    <a:bodyPr/>
                    <a:lstStyle/>
                    <a:p>
                      <a:r>
                        <a:rPr lang="en-US" sz="3200" dirty="0"/>
                        <a:t>Trigram</a:t>
                      </a:r>
                      <a:endParaRPr lang="en-US" sz="3200" dirty="0"/>
                    </a:p>
                  </a:txBody>
                  <a:tcPr/>
                </a:tc>
              </a:tr>
              <a:tr h="990600">
                <a:tc>
                  <a:txBody>
                    <a:bodyPr/>
                    <a:lstStyle/>
                    <a:p>
                      <a:r>
                        <a:rPr lang="en-US" sz="3200" dirty="0"/>
                        <a:t>Perplexity</a:t>
                      </a:r>
                      <a:endParaRPr lang="en-US" sz="3200" dirty="0"/>
                    </a:p>
                  </a:txBody>
                  <a:tcPr/>
                </a:tc>
                <a:tc>
                  <a:txBody>
                    <a:bodyPr/>
                    <a:lstStyle/>
                    <a:p>
                      <a:r>
                        <a:rPr lang="en-US" sz="3200" dirty="0"/>
                        <a:t>962</a:t>
                      </a:r>
                      <a:endParaRPr lang="en-US" sz="3200" dirty="0"/>
                    </a:p>
                  </a:txBody>
                  <a:tcPr/>
                </a:tc>
                <a:tc>
                  <a:txBody>
                    <a:bodyPr/>
                    <a:lstStyle/>
                    <a:p>
                      <a:r>
                        <a:rPr lang="en-US" sz="3200" dirty="0"/>
                        <a:t>170</a:t>
                      </a:r>
                      <a:endParaRPr lang="en-US" sz="3200" dirty="0"/>
                    </a:p>
                  </a:txBody>
                  <a:tcPr/>
                </a:tc>
                <a:tc>
                  <a:txBody>
                    <a:bodyPr/>
                    <a:lstStyle/>
                    <a:p>
                      <a:r>
                        <a:rPr lang="en-US" sz="3200" dirty="0"/>
                        <a:t>109</a:t>
                      </a:r>
                      <a:endParaRPr lang="en-US" sz="3200" dirty="0"/>
                    </a:p>
                  </a:txBody>
                  <a:tcP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lstStyle/>
          <a:p>
            <a:pPr eaLnBrk="1" hangingPunct="1"/>
            <a:r>
              <a:rPr lang="en-US" sz="4000" dirty="0">
                <a:latin typeface="Calibri (Headings)"/>
                <a:ea typeface="MS PGothic" panose="020B0600070205080204" charset="-128"/>
                <a:cs typeface="Calibri (Headings)"/>
              </a:rPr>
              <a:t>Language Modeling</a:t>
            </a:r>
            <a:endParaRPr lang="en-US" sz="4000" dirty="0">
              <a:latin typeface="Calibri (Headings)"/>
              <a:ea typeface="MS PGothic" panose="020B0600070205080204" charset="-128"/>
              <a:cs typeface="Calibri (Headings)"/>
            </a:endParaRPr>
          </a:p>
        </p:txBody>
      </p:sp>
      <p:sp>
        <p:nvSpPr>
          <p:cNvPr id="16387" name="Rectangle 6"/>
          <p:cNvSpPr>
            <a:spLocks noGrp="1" noChangeArrowheads="1"/>
          </p:cNvSpPr>
          <p:nvPr>
            <p:ph idx="1"/>
          </p:nvPr>
        </p:nvSpPr>
        <p:spPr>
          <a:xfrm>
            <a:off x="3746440" y="57150"/>
            <a:ext cx="5009393" cy="1691640"/>
          </a:xfrm>
        </p:spPr>
        <p:txBody>
          <a:bodyPr/>
          <a:lstStyle/>
          <a:p>
            <a:pPr eaLnBrk="1" hangingPunct="1">
              <a:buFont typeface="Times" pitchFamily="-65" charset="0"/>
              <a:buNone/>
            </a:pPr>
            <a:r>
              <a:rPr lang="en-US" sz="3600" dirty="0">
                <a:solidFill>
                  <a:srgbClr val="A4001D"/>
                </a:solidFill>
                <a:latin typeface="Calibri" panose="020F0502020204030204"/>
                <a:ea typeface="MS PGothic" panose="020B0600070205080204" charset="-128"/>
                <a:cs typeface="Calibri" panose="020F0502020204030204"/>
              </a:rPr>
              <a:t>Evaluation and Perplexity</a:t>
            </a:r>
            <a:endParaRPr lang="en-US" sz="3600" dirty="0">
              <a:solidFill>
                <a:srgbClr val="A4001D"/>
              </a:solidFill>
              <a:latin typeface="Calibri" panose="020F0502020204030204"/>
              <a:ea typeface="MS PGothic" panose="020B0600070205080204" charset="-128"/>
              <a:cs typeface="Calibri" panose="020F0502020204030204"/>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lstStyle/>
          <a:p>
            <a:pPr eaLnBrk="1" hangingPunct="1"/>
            <a:r>
              <a:rPr lang="en-US" sz="4000" dirty="0">
                <a:latin typeface="Calibri (Headings)"/>
                <a:ea typeface="MS PGothic" panose="020B0600070205080204" charset="-128"/>
                <a:cs typeface="Calibri (Headings)"/>
              </a:rPr>
              <a:t>Language Modeling</a:t>
            </a:r>
            <a:endParaRPr lang="en-US" sz="4000" dirty="0">
              <a:latin typeface="Calibri (Headings)"/>
              <a:ea typeface="MS PGothic" panose="020B0600070205080204" charset="-128"/>
              <a:cs typeface="Calibri (Headings)"/>
            </a:endParaRPr>
          </a:p>
        </p:txBody>
      </p:sp>
      <p:sp>
        <p:nvSpPr>
          <p:cNvPr id="16387" name="Rectangle 6"/>
          <p:cNvSpPr>
            <a:spLocks noGrp="1" noChangeArrowheads="1"/>
          </p:cNvSpPr>
          <p:nvPr>
            <p:ph idx="1"/>
          </p:nvPr>
        </p:nvSpPr>
        <p:spPr>
          <a:xfrm>
            <a:off x="3429000" y="57150"/>
            <a:ext cx="5326833" cy="1691640"/>
          </a:xfrm>
        </p:spPr>
        <p:txBody>
          <a:bodyPr/>
          <a:lstStyle/>
          <a:p>
            <a:pPr eaLnBrk="1" hangingPunct="1">
              <a:buFont typeface="Times" pitchFamily="-65" charset="0"/>
              <a:buNone/>
            </a:pPr>
            <a:r>
              <a:rPr lang="en-US" sz="3600" dirty="0">
                <a:solidFill>
                  <a:srgbClr val="A4001D"/>
                </a:solidFill>
                <a:latin typeface="Calibri" panose="020F0502020204030204"/>
                <a:ea typeface="MS PGothic" panose="020B0600070205080204" charset="-128"/>
                <a:cs typeface="Calibri" panose="020F0502020204030204"/>
              </a:rPr>
              <a:t>Sampling and Generalization</a:t>
            </a:r>
            <a:endParaRPr lang="en-US" sz="3600" dirty="0">
              <a:solidFill>
                <a:srgbClr val="A4001D"/>
              </a:solidFill>
              <a:latin typeface="Calibri" panose="020F0502020204030204"/>
              <a:ea typeface="MS PGothic" panose="020B0600070205080204" charset="-128"/>
              <a:cs typeface="Calibri" panose="020F0502020204030204"/>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361950"/>
            <a:ext cx="7543800" cy="680397"/>
          </a:xfrm>
        </p:spPr>
        <p:txBody>
          <a:bodyPr>
            <a:normAutofit fontScale="90000"/>
          </a:bodyPr>
          <a:lstStyle/>
          <a:p>
            <a:r>
              <a:rPr lang="en-US" dirty="0"/>
              <a:t>The Shannon (1948) Visualization Method</a:t>
            </a:r>
            <a:br>
              <a:rPr lang="en-US" dirty="0"/>
            </a:br>
            <a:r>
              <a:rPr lang="en-US" dirty="0"/>
              <a:t>Sample words from an LM</a:t>
            </a:r>
            <a:endParaRPr lang="en-US" dirty="0"/>
          </a:p>
        </p:txBody>
      </p:sp>
      <p:sp>
        <p:nvSpPr>
          <p:cNvPr id="3" name="Content Placeholder 2"/>
          <p:cNvSpPr>
            <a:spLocks noGrp="1"/>
          </p:cNvSpPr>
          <p:nvPr>
            <p:ph idx="1"/>
          </p:nvPr>
        </p:nvSpPr>
        <p:spPr>
          <a:xfrm>
            <a:off x="914400" y="1200150"/>
            <a:ext cx="7924800" cy="3733800"/>
          </a:xfrm>
        </p:spPr>
        <p:txBody>
          <a:bodyPr>
            <a:normAutofit fontScale="92500" lnSpcReduction="10000"/>
          </a:bodyPr>
          <a:lstStyle/>
          <a:p>
            <a:r>
              <a:rPr lang="en-US" sz="3200" dirty="0"/>
              <a:t>Unigram:</a:t>
            </a:r>
            <a:endParaRPr lang="en-US" sz="3200" dirty="0"/>
          </a:p>
          <a:p>
            <a:br>
              <a:rPr lang="en-US" sz="100" dirty="0"/>
            </a:br>
            <a:r>
              <a:rPr lang="en-US" sz="2200" dirty="0">
                <a:effectLst/>
                <a:latin typeface="Courier" pitchFamily="2" charset="0"/>
              </a:rPr>
              <a:t>REPRESENTING AND SPEEDILY IS AN GOOD APT OR COME CAN DIFFERENT NATURAL HERE HE THE A IN CAME THE TO OF TO EXPERT GRAY COME TO FURNISHES THE LINE MESSAGE HAD BE THESE. </a:t>
            </a:r>
            <a:endParaRPr lang="en-US" sz="2200" dirty="0">
              <a:effectLst/>
              <a:latin typeface="Courier" pitchFamily="2" charset="0"/>
            </a:endParaRPr>
          </a:p>
          <a:p>
            <a:endParaRPr lang="en-US" sz="2200" dirty="0">
              <a:effectLst/>
              <a:latin typeface="Courier" pitchFamily="2" charset="0"/>
            </a:endParaRPr>
          </a:p>
          <a:p>
            <a:r>
              <a:rPr lang="en-US" sz="3200" dirty="0"/>
              <a:t>Bigram:</a:t>
            </a:r>
            <a:endParaRPr lang="en-US" sz="3200" dirty="0"/>
          </a:p>
          <a:p>
            <a:pPr marL="0" indent="0">
              <a:buNone/>
            </a:pPr>
            <a:r>
              <a:rPr lang="en-US" sz="2200" dirty="0">
                <a:effectLst/>
                <a:latin typeface="Courier" pitchFamily="2" charset="0"/>
                <a:cs typeface="Calibri" panose="020F0502020204030204" pitchFamily="34" charset="0"/>
              </a:rPr>
              <a:t>THE HEAD AND IN FRONTAL ATTACK ON AN ENGLISH WRITER THAT THE CHARACTER OF THIS POINT IS THEREFORE ANOTHER METHOD FOR THE LETTERS THAT THE TIME OF WHO EVER TOLD THE PROBLEM FOR AN UNEXPECTED.</a:t>
            </a:r>
            <a:endParaRPr lang="en-US" sz="2200" dirty="0">
              <a:effectLst/>
              <a:latin typeface="Courier" pitchFamily="2" charset="0"/>
              <a:cs typeface="Calibri" panose="020F0502020204030204" pitchFamily="34" charset="0"/>
            </a:endParaRPr>
          </a:p>
        </p:txBody>
      </p:sp>
      <p:pic>
        <p:nvPicPr>
          <p:cNvPr id="4" name="Picture 3"/>
          <p:cNvPicPr>
            <a:picLocks noChangeAspect="1"/>
          </p:cNvPicPr>
          <p:nvPr/>
        </p:nvPicPr>
        <p:blipFill rotWithShape="1">
          <a:blip r:embed="rId1"/>
          <a:srcRect l="16434" t="12427"/>
          <a:stretch>
            <a:fillRect/>
          </a:stretch>
        </p:blipFill>
        <p:spPr>
          <a:xfrm>
            <a:off x="8061960" y="149163"/>
            <a:ext cx="777240" cy="1050987"/>
          </a:xfrm>
          <a:prstGeom prst="rect">
            <a:avLst/>
          </a:prstGeom>
        </p:spPr>
      </p:pic>
      <p:sp>
        <p:nvSpPr>
          <p:cNvPr id="5" name="TextBox 4"/>
          <p:cNvSpPr txBox="1"/>
          <p:nvPr/>
        </p:nvSpPr>
        <p:spPr>
          <a:xfrm>
            <a:off x="8001000" y="1151327"/>
            <a:ext cx="1219200" cy="261610"/>
          </a:xfrm>
          <a:prstGeom prst="rect">
            <a:avLst/>
          </a:prstGeom>
          <a:noFill/>
        </p:spPr>
        <p:txBody>
          <a:bodyPr wrap="square" rtlCol="0">
            <a:spAutoFit/>
          </a:bodyPr>
          <a:lstStyle/>
          <a:p>
            <a:r>
              <a:rPr lang="en-US" sz="1100" dirty="0">
                <a:latin typeface="Calibri" panose="020F0502020204030204" pitchFamily="34" charset="0"/>
                <a:cs typeface="Calibri" panose="020F0502020204030204" pitchFamily="34" charset="0"/>
              </a:rPr>
              <a:t>Claude Shannon</a:t>
            </a:r>
            <a:endParaRPr lang="en-US" sz="1100" dirty="0">
              <a:latin typeface="Calibri" panose="020F0502020204030204" pitchFamily="34" charset="0"/>
              <a:cs typeface="Calibri" panose="020F050202020403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940040" cy="680397"/>
          </a:xfrm>
        </p:spPr>
        <p:txBody>
          <a:bodyPr>
            <a:normAutofit fontScale="90000"/>
          </a:bodyPr>
          <a:lstStyle/>
          <a:p>
            <a:r>
              <a:rPr lang="en-US" dirty="0"/>
              <a:t>How Shannon sampled those words in 1948</a:t>
            </a:r>
            <a:endParaRPr lang="en-US" dirty="0"/>
          </a:p>
        </p:txBody>
      </p:sp>
      <p:sp>
        <p:nvSpPr>
          <p:cNvPr id="3" name="Content Placeholder 2"/>
          <p:cNvSpPr>
            <a:spLocks noGrp="1"/>
          </p:cNvSpPr>
          <p:nvPr>
            <p:ph idx="1"/>
          </p:nvPr>
        </p:nvSpPr>
        <p:spPr>
          <a:xfrm>
            <a:off x="784860" y="3105150"/>
            <a:ext cx="8054340" cy="2038350"/>
          </a:xfrm>
        </p:spPr>
        <p:txBody>
          <a:bodyPr>
            <a:normAutofit/>
          </a:bodyPr>
          <a:lstStyle/>
          <a:p>
            <a:pPr marL="0" indent="0">
              <a:buNone/>
            </a:pPr>
            <a:r>
              <a:rPr lang="en-US" sz="2400" dirty="0">
                <a:latin typeface="Times New Roman" panose="02020603050405020304" charset="0"/>
                <a:cs typeface="Times New Roman" panose="02020603050405020304" charset="0"/>
              </a:rPr>
              <a:t>"Open </a:t>
            </a:r>
            <a:r>
              <a:rPr lang="en-US" sz="2400" dirty="0">
                <a:effectLst/>
                <a:latin typeface="Times New Roman" panose="02020603050405020304" charset="0"/>
                <a:cs typeface="Times New Roman" panose="02020603050405020304" charset="0"/>
              </a:rPr>
              <a:t>a book at random and select a letter at random on the page. This letter is recorded. The book is then opened to another page and one reads until this letter is encountered. The succeeding letter is then recorded. Turning to another page this second letter is searched for and the succeeding letter recorded, etc</a:t>
            </a:r>
            <a:r>
              <a:rPr lang="en-US" sz="2400" dirty="0">
                <a:latin typeface="Times New Roman" panose="02020603050405020304" charset="0"/>
                <a:cs typeface="Times New Roman" panose="02020603050405020304" charset="0"/>
              </a:rPr>
              <a:t>.</a:t>
            </a:r>
            <a:r>
              <a:rPr lang="en-US" sz="2400" dirty="0">
                <a:effectLst/>
                <a:latin typeface="Times New Roman" panose="02020603050405020304" charset="0"/>
                <a:cs typeface="Times New Roman" panose="02020603050405020304" charset="0"/>
              </a:rPr>
              <a:t>"</a:t>
            </a:r>
            <a:endParaRPr lang="en-US" sz="2400" dirty="0">
              <a:latin typeface="Times New Roman" panose="02020603050405020304" charset="0"/>
              <a:cs typeface="Times New Roman" panose="02020603050405020304" charset="0"/>
            </a:endParaRPr>
          </a:p>
          <a:p>
            <a:endParaRPr lang="en-US" dirty="0"/>
          </a:p>
        </p:txBody>
      </p:sp>
      <p:pic>
        <p:nvPicPr>
          <p:cNvPr id="5" name="Picture 4" descr="Stack of open books"/>
          <p:cNvPicPr>
            <a:picLocks noChangeAspect="1"/>
          </p:cNvPicPr>
          <p:nvPr/>
        </p:nvPicPr>
        <p:blipFill rotWithShape="1">
          <a:blip r:embed="rId1"/>
          <a:srcRect t="44606"/>
          <a:stretch>
            <a:fillRect/>
          </a:stretch>
        </p:blipFill>
        <p:spPr>
          <a:xfrm>
            <a:off x="1676400" y="930124"/>
            <a:ext cx="5410200" cy="199599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Sampling a word from a distribution</a:t>
            </a:r>
            <a:endParaRPr lang="en-US" dirty="0"/>
          </a:p>
        </p:txBody>
      </p:sp>
      <p:pic>
        <p:nvPicPr>
          <p:cNvPr id="8" name="Content Placeholder 7"/>
          <p:cNvPicPr>
            <a:picLocks noGrp="1" noChangeAspect="1"/>
          </p:cNvPicPr>
          <p:nvPr>
            <p:ph idx="1"/>
          </p:nvPr>
        </p:nvPicPr>
        <p:blipFill>
          <a:blip r:embed="rId1"/>
          <a:stretch>
            <a:fillRect/>
          </a:stretch>
        </p:blipFill>
        <p:spPr>
          <a:xfrm>
            <a:off x="553941" y="1581150"/>
            <a:ext cx="8132859" cy="2590800"/>
          </a:xfrm>
        </p:spPr>
      </p:pic>
      <p:pic>
        <p:nvPicPr>
          <p:cNvPr id="10" name="Picture 9"/>
          <p:cNvPicPr>
            <a:picLocks noChangeAspect="1"/>
          </p:cNvPicPr>
          <p:nvPr/>
        </p:nvPicPr>
        <p:blipFill>
          <a:blip r:embed="rId2"/>
          <a:stretch>
            <a:fillRect/>
          </a:stretch>
        </p:blipFill>
        <p:spPr>
          <a:xfrm>
            <a:off x="7919576" y="100652"/>
            <a:ext cx="894367" cy="9207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word prediction?</a:t>
            </a:r>
            <a:endParaRPr lang="en-US" dirty="0"/>
          </a:p>
        </p:txBody>
      </p:sp>
      <p:sp>
        <p:nvSpPr>
          <p:cNvPr id="3" name="Content Placeholder 2"/>
          <p:cNvSpPr>
            <a:spLocks noGrp="1"/>
          </p:cNvSpPr>
          <p:nvPr>
            <p:ph idx="1"/>
          </p:nvPr>
        </p:nvSpPr>
        <p:spPr>
          <a:xfrm>
            <a:off x="822960" y="1200150"/>
            <a:ext cx="7863840" cy="3209925"/>
          </a:xfrm>
        </p:spPr>
        <p:txBody>
          <a:bodyPr>
            <a:normAutofit lnSpcReduction="20000"/>
          </a:bodyPr>
          <a:lstStyle/>
          <a:p>
            <a:pPr marL="0" indent="0">
              <a:buNone/>
            </a:pPr>
            <a:r>
              <a:rPr lang="en-US" dirty="0"/>
              <a:t>It's a helpful part of language tasks</a:t>
            </a:r>
            <a:endParaRPr lang="en-US" dirty="0"/>
          </a:p>
          <a:p>
            <a:pPr marL="179705" indent="-179705">
              <a:buFont typeface="Arial" panose="020B0604020202020204" pitchFamily="34" charset="0"/>
              <a:buChar char="•"/>
            </a:pPr>
            <a:r>
              <a:rPr lang="en-US" dirty="0"/>
              <a:t>Grammar or spell checking</a:t>
            </a:r>
            <a:endParaRPr lang="en-US" dirty="0"/>
          </a:p>
          <a:p>
            <a:pPr marL="151130" lvl="1" indent="0">
              <a:buNone/>
            </a:pPr>
            <a:r>
              <a:rPr lang="en-US" dirty="0">
                <a:solidFill>
                  <a:srgbClr val="0200FF"/>
                </a:solidFill>
              </a:rPr>
              <a:t>Their are two midterms      </a:t>
            </a:r>
            <a:r>
              <a:rPr lang="en-US" strike="sngStrike" dirty="0">
                <a:solidFill>
                  <a:srgbClr val="0200FF"/>
                </a:solidFill>
              </a:rPr>
              <a:t>Their</a:t>
            </a:r>
            <a:r>
              <a:rPr lang="en-US" dirty="0">
                <a:solidFill>
                  <a:srgbClr val="0200FF"/>
                </a:solidFill>
              </a:rPr>
              <a:t> There are two midterms</a:t>
            </a:r>
            <a:endParaRPr lang="en-US" dirty="0">
              <a:solidFill>
                <a:srgbClr val="0200FF"/>
              </a:solidFill>
            </a:endParaRPr>
          </a:p>
          <a:p>
            <a:pPr marL="151130" lvl="1" indent="0">
              <a:buNone/>
            </a:pPr>
            <a:r>
              <a:rPr lang="en-US" dirty="0">
                <a:solidFill>
                  <a:srgbClr val="0200FF"/>
                </a:solidFill>
              </a:rPr>
              <a:t>Everything has improve	 Everything has </a:t>
            </a:r>
            <a:r>
              <a:rPr lang="en-US" strike="sngStrike" dirty="0">
                <a:solidFill>
                  <a:srgbClr val="0200FF"/>
                </a:solidFill>
              </a:rPr>
              <a:t>improve</a:t>
            </a:r>
            <a:r>
              <a:rPr lang="en-US" dirty="0">
                <a:solidFill>
                  <a:srgbClr val="0200FF"/>
                </a:solidFill>
              </a:rPr>
              <a:t> improved</a:t>
            </a:r>
            <a:endParaRPr lang="en-US" dirty="0">
              <a:solidFill>
                <a:srgbClr val="0200FF"/>
              </a:solidFill>
            </a:endParaRPr>
          </a:p>
          <a:p>
            <a:pPr marL="233680" indent="-233680">
              <a:buFont typeface="Arial" panose="020B0604020202020204" pitchFamily="34" charset="0"/>
              <a:buChar char="•"/>
            </a:pPr>
            <a:endParaRPr lang="en-US" sz="900" dirty="0"/>
          </a:p>
          <a:p>
            <a:pPr marL="233680" indent="-233680">
              <a:buFont typeface="Arial" panose="020B0604020202020204" pitchFamily="34" charset="0"/>
              <a:buChar char="•"/>
            </a:pPr>
            <a:r>
              <a:rPr lang="en-US" dirty="0"/>
              <a:t>Speech recognition</a:t>
            </a:r>
            <a:endParaRPr lang="en-US" dirty="0"/>
          </a:p>
          <a:p>
            <a:r>
              <a:rPr lang="en-US" altLang="en-GB" sz="2000" dirty="0"/>
              <a:t>Sentence: "I scream for ice cream."</a:t>
            </a:r>
            <a:endParaRPr lang="en-US" altLang="en-GB" sz="2000" dirty="0"/>
          </a:p>
          <a:p>
            <a:r>
              <a:rPr lang="en-US" altLang="en-GB" sz="2000" dirty="0"/>
              <a:t>Phonetic Twist: "I scream for I dream."</a:t>
            </a:r>
            <a:endParaRPr lang="en-US" altLang="en-GB"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822960" y="119702"/>
            <a:ext cx="8016240" cy="680397"/>
          </a:xfrm>
        </p:spPr>
        <p:txBody>
          <a:bodyPr>
            <a:normAutofit/>
          </a:bodyPr>
          <a:lstStyle/>
          <a:p>
            <a:pPr eaLnBrk="1" hangingPunct="1"/>
            <a:r>
              <a:rPr lang="en-US" dirty="0"/>
              <a:t>Visualizing Bigrams the Shannon Way</a:t>
            </a:r>
            <a:endParaRPr lang="en-US" dirty="0"/>
          </a:p>
        </p:txBody>
      </p:sp>
      <p:sp>
        <p:nvSpPr>
          <p:cNvPr id="96259" name="Rectangle 3"/>
          <p:cNvSpPr>
            <a:spLocks noGrp="1" noChangeArrowheads="1"/>
          </p:cNvSpPr>
          <p:nvPr>
            <p:ph sz="quarter" idx="1"/>
          </p:nvPr>
        </p:nvSpPr>
        <p:spPr>
          <a:xfrm>
            <a:off x="304800" y="1352550"/>
            <a:ext cx="4572000" cy="3200400"/>
          </a:xfrm>
        </p:spPr>
        <p:txBody>
          <a:bodyPr/>
          <a:lstStyle/>
          <a:p>
            <a:pPr eaLnBrk="1" hangingPunct="1"/>
            <a:r>
              <a:rPr lang="en-US" sz="1800" dirty="0">
                <a:latin typeface="Calibri" panose="020F0502020204030204" pitchFamily="34" charset="0"/>
              </a:rPr>
              <a:t>Choose a random bigram (&lt;s&gt;, w) </a:t>
            </a:r>
            <a:endParaRPr lang="en-US" sz="1800" dirty="0">
              <a:latin typeface="Calibri" panose="020F0502020204030204" pitchFamily="34" charset="0"/>
            </a:endParaRPr>
          </a:p>
          <a:p>
            <a:pPr eaLnBrk="1" hangingPunct="1"/>
            <a:r>
              <a:rPr lang="en-US" sz="1800" dirty="0">
                <a:latin typeface="Calibri" panose="020F0502020204030204" pitchFamily="34" charset="0"/>
              </a:rPr>
              <a:t>        according to its probability p(w|&lt;s&gt;)</a:t>
            </a:r>
            <a:endParaRPr lang="en-US" sz="1800" dirty="0">
              <a:latin typeface="Calibri" panose="020F0502020204030204" pitchFamily="34" charset="0"/>
            </a:endParaRPr>
          </a:p>
          <a:p>
            <a:pPr eaLnBrk="1" hangingPunct="1"/>
            <a:r>
              <a:rPr lang="en-US" sz="1800" dirty="0">
                <a:latin typeface="Calibri" panose="020F0502020204030204" pitchFamily="34" charset="0"/>
              </a:rPr>
              <a:t>Now choose a random bigram        (w, x) according to its probability p(</a:t>
            </a:r>
            <a:r>
              <a:rPr lang="en-US" sz="1800" dirty="0" err="1">
                <a:latin typeface="Calibri" panose="020F0502020204030204" pitchFamily="34" charset="0"/>
              </a:rPr>
              <a:t>x|w</a:t>
            </a:r>
            <a:r>
              <a:rPr lang="en-US" sz="1800" dirty="0">
                <a:latin typeface="Calibri" panose="020F0502020204030204" pitchFamily="34" charset="0"/>
              </a:rPr>
              <a:t>)</a:t>
            </a:r>
            <a:endParaRPr lang="en-US" sz="1800" dirty="0">
              <a:latin typeface="Calibri" panose="020F0502020204030204" pitchFamily="34" charset="0"/>
            </a:endParaRPr>
          </a:p>
          <a:p>
            <a:pPr eaLnBrk="1" hangingPunct="1"/>
            <a:r>
              <a:rPr lang="en-US" sz="1800" dirty="0">
                <a:latin typeface="Calibri" panose="020F0502020204030204" pitchFamily="34" charset="0"/>
              </a:rPr>
              <a:t>And so on until we choose &lt;/s&gt;</a:t>
            </a:r>
            <a:endParaRPr lang="en-US" sz="1800" dirty="0">
              <a:latin typeface="Calibri" panose="020F0502020204030204" pitchFamily="34" charset="0"/>
            </a:endParaRPr>
          </a:p>
          <a:p>
            <a:pPr eaLnBrk="1" hangingPunct="1">
              <a:lnSpc>
                <a:spcPct val="90000"/>
              </a:lnSpc>
            </a:pPr>
            <a:r>
              <a:rPr lang="en-US" sz="1800" dirty="0">
                <a:latin typeface="Calibri" panose="020F0502020204030204" pitchFamily="34" charset="0"/>
              </a:rPr>
              <a:t>Then string the words together</a:t>
            </a:r>
            <a:endParaRPr lang="en-US" sz="1800" dirty="0">
              <a:solidFill>
                <a:srgbClr val="A50021"/>
              </a:solidFill>
              <a:latin typeface="Calibri" panose="020F0502020204030204" pitchFamily="34" charset="0"/>
            </a:endParaRPr>
          </a:p>
        </p:txBody>
      </p:sp>
      <p:sp>
        <p:nvSpPr>
          <p:cNvPr id="4" name="Rectangle 3"/>
          <p:cNvSpPr txBox="1">
            <a:spLocks noChangeArrowheads="1"/>
          </p:cNvSpPr>
          <p:nvPr/>
        </p:nvSpPr>
        <p:spPr bwMode="auto">
          <a:xfrm>
            <a:off x="4038600" y="1504950"/>
            <a:ext cx="5257800" cy="3333750"/>
          </a:xfrm>
          <a:prstGeom prst="rect">
            <a:avLst/>
          </a:prstGeom>
          <a:noFill/>
          <a:ln>
            <a:noFill/>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CC0000"/>
              </a:buClr>
              <a:buFont typeface="Times" pitchFamily="-65" charset="0"/>
              <a:buChar char="•"/>
              <a:defRPr sz="2400">
                <a:solidFill>
                  <a:schemeClr val="tx1"/>
                </a:solidFill>
                <a:latin typeface="+mn-lt"/>
                <a:ea typeface="MS PGothic" panose="020B0600070205080204" charset="-128"/>
                <a:cs typeface="MS PGothic" panose="020B0600070205080204" charset="-128"/>
              </a:defRPr>
            </a:lvl1pPr>
            <a:lvl2pPr marL="685800" indent="-228600" algn="l" rtl="0" eaLnBrk="1" fontAlgn="base" hangingPunct="1">
              <a:spcBef>
                <a:spcPct val="20000"/>
              </a:spcBef>
              <a:spcAft>
                <a:spcPct val="0"/>
              </a:spcAft>
              <a:buClr>
                <a:schemeClr val="tx1"/>
              </a:buClr>
              <a:buFont typeface="Times" pitchFamily="-65" charset="0"/>
              <a:buChar char="•"/>
              <a:defRPr sz="2000">
                <a:solidFill>
                  <a:schemeClr val="tx1"/>
                </a:solidFill>
                <a:latin typeface="+mn-lt"/>
                <a:ea typeface="MS PGothic" panose="020B0600070205080204" charset="-128"/>
              </a:defRPr>
            </a:lvl2pPr>
            <a:lvl3pPr marL="1028700" indent="-228600" algn="l" rtl="0" eaLnBrk="1" fontAlgn="base" hangingPunct="1">
              <a:spcBef>
                <a:spcPct val="20000"/>
              </a:spcBef>
              <a:spcAft>
                <a:spcPct val="0"/>
              </a:spcAft>
              <a:buClr>
                <a:srgbClr val="CC0000"/>
              </a:buClr>
              <a:buFont typeface="Times" pitchFamily="-65" charset="0"/>
              <a:buChar char="•"/>
              <a:defRPr sz="2000">
                <a:solidFill>
                  <a:schemeClr val="tx1"/>
                </a:solidFill>
                <a:latin typeface="+mn-lt"/>
                <a:ea typeface="MS PGothic" panose="020B0600070205080204" charset="-128"/>
              </a:defRPr>
            </a:lvl3pPr>
            <a:lvl4pPr marL="1371600" indent="-228600" algn="l" rtl="0" eaLnBrk="1" fontAlgn="base" hangingPunct="1">
              <a:spcBef>
                <a:spcPct val="20000"/>
              </a:spcBef>
              <a:spcAft>
                <a:spcPct val="0"/>
              </a:spcAft>
              <a:buClr>
                <a:schemeClr val="tx1"/>
              </a:buClr>
              <a:buFont typeface="Times" pitchFamily="-65" charset="0"/>
              <a:buChar char="•"/>
              <a:defRPr>
                <a:solidFill>
                  <a:schemeClr val="tx1"/>
                </a:solidFill>
                <a:latin typeface="+mn-lt"/>
                <a:ea typeface="MS PGothic" panose="020B0600070205080204" charset="-128"/>
              </a:defRPr>
            </a:lvl4pPr>
            <a:lvl5pPr marL="1714500" indent="-228600" algn="l" rtl="0" eaLnBrk="1" fontAlgn="base" hangingPunct="1">
              <a:spcBef>
                <a:spcPct val="20000"/>
              </a:spcBef>
              <a:spcAft>
                <a:spcPct val="0"/>
              </a:spcAft>
              <a:buClr>
                <a:srgbClr val="CC0000"/>
              </a:buClr>
              <a:buFont typeface="Times" pitchFamily="-65" charset="0"/>
              <a:buChar char="•"/>
              <a:defRPr>
                <a:solidFill>
                  <a:schemeClr val="tx1"/>
                </a:solidFill>
                <a:latin typeface="+mn-lt"/>
                <a:ea typeface="MS PGothic" panose="020B0600070205080204"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MS PGothic" panose="020B0600070205080204"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MS PGothic" panose="020B0600070205080204"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MS PGothic" panose="020B0600070205080204"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MS PGothic" panose="020B0600070205080204" charset="-128"/>
              </a:defRPr>
            </a:lvl9pPr>
          </a:lstStyle>
          <a:p>
            <a:pPr marL="0" indent="0">
              <a:lnSpc>
                <a:spcPct val="90000"/>
              </a:lnSpc>
              <a:buNone/>
            </a:pPr>
            <a:r>
              <a:rPr lang="en-US" sz="1800" dirty="0">
                <a:solidFill>
                  <a:srgbClr val="A50021"/>
                </a:solidFill>
                <a:latin typeface="Courier"/>
                <a:cs typeface="Courier"/>
              </a:rPr>
              <a:t>&lt;s&gt; I</a:t>
            </a:r>
            <a:endParaRPr lang="en-US" sz="1800" dirty="0">
              <a:solidFill>
                <a:srgbClr val="A50021"/>
              </a:solidFill>
              <a:latin typeface="Courier"/>
              <a:cs typeface="Courier"/>
            </a:endParaRPr>
          </a:p>
          <a:p>
            <a:pPr>
              <a:lnSpc>
                <a:spcPct val="90000"/>
              </a:lnSpc>
              <a:buFont typeface="Wingdings" panose="05000000000000000000" pitchFamily="2" charset="2"/>
              <a:buNone/>
            </a:pPr>
            <a:r>
              <a:rPr lang="en-US" sz="1800" dirty="0">
                <a:solidFill>
                  <a:srgbClr val="A50021"/>
                </a:solidFill>
                <a:latin typeface="Courier"/>
                <a:cs typeface="Courier"/>
              </a:rPr>
              <a:t>    I</a:t>
            </a:r>
            <a:r>
              <a:rPr lang="en-US" sz="1800" dirty="0">
                <a:latin typeface="Courier"/>
                <a:cs typeface="Courier"/>
              </a:rPr>
              <a:t> want</a:t>
            </a:r>
            <a:endParaRPr lang="en-US" sz="1800" dirty="0">
              <a:latin typeface="Courier"/>
              <a:cs typeface="Courier"/>
            </a:endParaRPr>
          </a:p>
          <a:p>
            <a:pPr>
              <a:lnSpc>
                <a:spcPct val="90000"/>
              </a:lnSpc>
              <a:buFont typeface="Wingdings" panose="05000000000000000000" pitchFamily="2" charset="2"/>
              <a:buNone/>
            </a:pPr>
            <a:r>
              <a:rPr lang="en-US" sz="1800" dirty="0">
                <a:solidFill>
                  <a:srgbClr val="A50021"/>
                </a:solidFill>
                <a:latin typeface="Courier"/>
                <a:cs typeface="Courier"/>
              </a:rPr>
              <a:t>      want</a:t>
            </a:r>
            <a:r>
              <a:rPr lang="en-US" sz="1800" dirty="0">
                <a:latin typeface="Courier"/>
                <a:cs typeface="Courier"/>
              </a:rPr>
              <a:t> to</a:t>
            </a:r>
            <a:endParaRPr lang="en-US" sz="1800" dirty="0">
              <a:latin typeface="Courier"/>
              <a:cs typeface="Courier"/>
            </a:endParaRPr>
          </a:p>
          <a:p>
            <a:pPr>
              <a:lnSpc>
                <a:spcPct val="90000"/>
              </a:lnSpc>
              <a:buFont typeface="Wingdings" panose="05000000000000000000" pitchFamily="2" charset="2"/>
              <a:buNone/>
            </a:pPr>
            <a:r>
              <a:rPr lang="en-US" sz="1800" dirty="0">
                <a:solidFill>
                  <a:srgbClr val="A50021"/>
                </a:solidFill>
                <a:latin typeface="Courier"/>
                <a:cs typeface="Courier"/>
              </a:rPr>
              <a:t>           to</a:t>
            </a:r>
            <a:r>
              <a:rPr lang="en-US" sz="1800" dirty="0">
                <a:latin typeface="Courier"/>
                <a:cs typeface="Courier"/>
              </a:rPr>
              <a:t> eat</a:t>
            </a:r>
            <a:endParaRPr lang="en-US" sz="1800" dirty="0">
              <a:latin typeface="Courier"/>
              <a:cs typeface="Courier"/>
            </a:endParaRPr>
          </a:p>
          <a:p>
            <a:pPr>
              <a:lnSpc>
                <a:spcPct val="90000"/>
              </a:lnSpc>
              <a:buFont typeface="Wingdings" panose="05000000000000000000" pitchFamily="2" charset="2"/>
              <a:buNone/>
            </a:pPr>
            <a:r>
              <a:rPr lang="en-US" sz="1800" dirty="0">
                <a:solidFill>
                  <a:srgbClr val="A50021"/>
                </a:solidFill>
                <a:latin typeface="Courier"/>
                <a:cs typeface="Courier"/>
              </a:rPr>
              <a:t>              eat</a:t>
            </a:r>
            <a:r>
              <a:rPr lang="en-US" sz="1800" dirty="0">
                <a:latin typeface="Courier"/>
                <a:cs typeface="Courier"/>
              </a:rPr>
              <a:t> Chinese</a:t>
            </a:r>
            <a:endParaRPr lang="en-US" sz="1800" dirty="0">
              <a:latin typeface="Courier"/>
              <a:cs typeface="Courier"/>
            </a:endParaRPr>
          </a:p>
          <a:p>
            <a:pPr>
              <a:lnSpc>
                <a:spcPct val="90000"/>
              </a:lnSpc>
              <a:buFont typeface="Wingdings" panose="05000000000000000000" pitchFamily="2" charset="2"/>
              <a:buNone/>
            </a:pPr>
            <a:r>
              <a:rPr lang="en-US" sz="1800" dirty="0">
                <a:solidFill>
                  <a:srgbClr val="A50021"/>
                </a:solidFill>
                <a:latin typeface="Courier"/>
                <a:cs typeface="Courier"/>
              </a:rPr>
              <a:t>                  Chinese</a:t>
            </a:r>
            <a:r>
              <a:rPr lang="en-US" sz="1800" dirty="0">
                <a:latin typeface="Courier"/>
                <a:cs typeface="Courier"/>
              </a:rPr>
              <a:t> food</a:t>
            </a:r>
            <a:endParaRPr lang="en-US" sz="1800" dirty="0">
              <a:latin typeface="Courier"/>
              <a:cs typeface="Courier"/>
            </a:endParaRPr>
          </a:p>
          <a:p>
            <a:pPr>
              <a:lnSpc>
                <a:spcPct val="90000"/>
              </a:lnSpc>
              <a:buFont typeface="Wingdings" panose="05000000000000000000" pitchFamily="2" charset="2"/>
              <a:buNone/>
            </a:pPr>
            <a:r>
              <a:rPr lang="en-US" sz="1800" dirty="0">
                <a:solidFill>
                  <a:srgbClr val="A50021"/>
                </a:solidFill>
                <a:latin typeface="Courier"/>
                <a:cs typeface="Courier"/>
              </a:rPr>
              <a:t>                          food </a:t>
            </a:r>
            <a:r>
              <a:rPr lang="en-US" sz="1800" dirty="0">
                <a:latin typeface="Courier"/>
                <a:cs typeface="Courier"/>
              </a:rPr>
              <a:t> &lt;/s&gt;</a:t>
            </a:r>
            <a:endParaRPr lang="en-US" sz="1800" dirty="0">
              <a:latin typeface="Courier"/>
              <a:cs typeface="Courier"/>
            </a:endParaRPr>
          </a:p>
          <a:p>
            <a:pPr>
              <a:lnSpc>
                <a:spcPct val="90000"/>
              </a:lnSpc>
              <a:buFont typeface="Wingdings" panose="05000000000000000000" pitchFamily="2" charset="2"/>
              <a:buNone/>
            </a:pPr>
            <a:r>
              <a:rPr lang="en-US" sz="1800" dirty="0">
                <a:solidFill>
                  <a:srgbClr val="CC0000"/>
                </a:solidFill>
                <a:latin typeface="Courier"/>
                <a:cs typeface="Courier"/>
              </a:rPr>
              <a:t>I want to eat Chinese food</a:t>
            </a:r>
            <a:endParaRPr lang="en-US" sz="1800" dirty="0">
              <a:solidFill>
                <a:srgbClr val="CC0000"/>
              </a:solidFill>
              <a:latin typeface="Courier"/>
              <a:cs typeface="Courier"/>
            </a:endParaRPr>
          </a:p>
          <a:p>
            <a:endParaRPr lang="en-US" sz="1800" dirty="0">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2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62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6259">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 there are other sampling methods</a:t>
            </a:r>
            <a:endParaRPr lang="en-US" dirty="0"/>
          </a:p>
        </p:txBody>
      </p:sp>
      <p:sp>
        <p:nvSpPr>
          <p:cNvPr id="3" name="Content Placeholder 2"/>
          <p:cNvSpPr>
            <a:spLocks noGrp="1"/>
          </p:cNvSpPr>
          <p:nvPr>
            <p:ph idx="1"/>
          </p:nvPr>
        </p:nvSpPr>
        <p:spPr/>
        <p:txBody>
          <a:bodyPr/>
          <a:lstStyle/>
          <a:p>
            <a:pPr marL="0" indent="0">
              <a:buNone/>
            </a:pPr>
            <a:r>
              <a:rPr lang="en-US" dirty="0"/>
              <a:t>Used for neural language models</a:t>
            </a:r>
            <a:endParaRPr lang="en-US" dirty="0"/>
          </a:p>
          <a:p>
            <a:pPr marL="0" indent="0">
              <a:buNone/>
            </a:pPr>
            <a:r>
              <a:rPr lang="en-US" dirty="0"/>
              <a:t>Many of them avoid generating words from the very unlikely tail of the distribution</a:t>
            </a:r>
            <a:endParaRPr lang="en-US" dirty="0"/>
          </a:p>
          <a:p>
            <a:pPr marL="0" indent="0">
              <a:buNone/>
            </a:pPr>
            <a:r>
              <a:rPr lang="en-US" dirty="0"/>
              <a:t>We'll discuss when we get to neural LM decoding:</a:t>
            </a:r>
            <a:endParaRPr lang="en-US" dirty="0"/>
          </a:p>
          <a:p>
            <a:pPr lvl="1"/>
            <a:r>
              <a:rPr lang="en-US" dirty="0"/>
              <a:t>Temperature sampling</a:t>
            </a:r>
            <a:endParaRPr lang="en-US" dirty="0"/>
          </a:p>
          <a:p>
            <a:pPr lvl="1"/>
            <a:r>
              <a:rPr lang="en-US" dirty="0"/>
              <a:t>Top-k sampling</a:t>
            </a:r>
            <a:endParaRPr lang="en-US" dirty="0"/>
          </a:p>
          <a:p>
            <a:pPr lvl="1"/>
            <a:r>
              <a:rPr lang="en-US" dirty="0"/>
              <a:t>Top-p sampling</a:t>
            </a:r>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1371600" y="133350"/>
            <a:ext cx="7467600" cy="742950"/>
          </a:xfrm>
        </p:spPr>
        <p:txBody>
          <a:bodyPr/>
          <a:lstStyle/>
          <a:p>
            <a:pPr eaLnBrk="1" hangingPunct="1"/>
            <a:r>
              <a:rPr lang="en-US" dirty="0"/>
              <a:t>Approximating Shakespeare</a:t>
            </a:r>
            <a:endParaRPr lang="en-US" dirty="0"/>
          </a:p>
        </p:txBody>
      </p:sp>
      <p:sp>
        <p:nvSpPr>
          <p:cNvPr id="98307" name="Content Placeholder 7"/>
          <p:cNvSpPr>
            <a:spLocks noGrp="1"/>
          </p:cNvSpPr>
          <p:nvPr>
            <p:ph sz="quarter" idx="1"/>
          </p:nvPr>
        </p:nvSpPr>
        <p:spPr/>
        <p:txBody>
          <a:bodyPr/>
          <a:lstStyle/>
          <a:p>
            <a:pPr marL="0" indent="0" eaLnBrk="1" hangingPunct="1">
              <a:buNone/>
            </a:pPr>
            <a:r>
              <a:rPr lang="en-US" dirty="0">
                <a:latin typeface="Calibri" panose="020F0502020204030204" pitchFamily="34" charset="0"/>
              </a:rPr>
              <a:t> </a:t>
            </a:r>
            <a:endParaRPr lang="en-US" dirty="0">
              <a:latin typeface="Calibri" panose="020F0502020204030204" pitchFamily="34" charset="0"/>
            </a:endParaRPr>
          </a:p>
        </p:txBody>
      </p:sp>
      <p:pic>
        <p:nvPicPr>
          <p:cNvPr id="5" name="Picture 8"/>
          <p:cNvPicPr>
            <a:picLocks noChangeAspect="1"/>
          </p:cNvPicPr>
          <p:nvPr/>
        </p:nvPicPr>
        <p:blipFill>
          <a:blip r:embed="rId1"/>
          <a:srcRect/>
          <a:stretch>
            <a:fillRect/>
          </a:stretch>
        </p:blipFill>
        <p:spPr bwMode="auto">
          <a:xfrm>
            <a:off x="496839" y="1262935"/>
            <a:ext cx="8342361" cy="3366215"/>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US"/>
              <a:t>Shakespeare as corpus</a:t>
            </a:r>
            <a:endParaRPr lang="en-US"/>
          </a:p>
        </p:txBody>
      </p:sp>
      <p:sp>
        <p:nvSpPr>
          <p:cNvPr id="100355" name="Rectangle 3"/>
          <p:cNvSpPr>
            <a:spLocks noGrp="1" noChangeArrowheads="1"/>
          </p:cNvSpPr>
          <p:nvPr>
            <p:ph sz="quarter" idx="1"/>
          </p:nvPr>
        </p:nvSpPr>
        <p:spPr>
          <a:xfrm>
            <a:off x="822960" y="1366198"/>
            <a:ext cx="7680960" cy="3657600"/>
          </a:xfrm>
        </p:spPr>
        <p:txBody>
          <a:bodyPr>
            <a:normAutofit/>
          </a:bodyPr>
          <a:lstStyle/>
          <a:p>
            <a:pPr marL="0" indent="0" eaLnBrk="1" hangingPunct="1">
              <a:buNone/>
            </a:pPr>
            <a:r>
              <a:rPr lang="en-US" dirty="0">
                <a:latin typeface="Calibri" panose="020F0502020204030204" pitchFamily="34" charset="0"/>
              </a:rPr>
              <a:t>N=884,647 tokens, V=29,066</a:t>
            </a:r>
            <a:endParaRPr lang="en-US" dirty="0">
              <a:latin typeface="Calibri" panose="020F0502020204030204" pitchFamily="34" charset="0"/>
            </a:endParaRPr>
          </a:p>
          <a:p>
            <a:pPr marL="0" indent="0" eaLnBrk="1" hangingPunct="1">
              <a:buNone/>
            </a:pPr>
            <a:r>
              <a:rPr lang="en-US" dirty="0">
                <a:latin typeface="Calibri" panose="020F0502020204030204" pitchFamily="34" charset="0"/>
              </a:rPr>
              <a:t>Shakespeare produced 300,000 bigram types out of V</a:t>
            </a:r>
            <a:r>
              <a:rPr lang="en-US" baseline="30000" dirty="0">
                <a:latin typeface="Calibri" panose="020F0502020204030204" pitchFamily="34" charset="0"/>
              </a:rPr>
              <a:t>2</a:t>
            </a:r>
            <a:r>
              <a:rPr lang="en-US" dirty="0">
                <a:latin typeface="Calibri" panose="020F0502020204030204" pitchFamily="34" charset="0"/>
              </a:rPr>
              <a:t>= 844 million possible bigrams.</a:t>
            </a:r>
            <a:endParaRPr lang="en-US" dirty="0">
              <a:latin typeface="Calibri" panose="020F0502020204030204" pitchFamily="34" charset="0"/>
            </a:endParaRPr>
          </a:p>
          <a:p>
            <a:pPr lvl="1"/>
            <a:r>
              <a:rPr lang="en-US" dirty="0">
                <a:latin typeface="Calibri" panose="020F0502020204030204" pitchFamily="34" charset="0"/>
              </a:rPr>
              <a:t>So 99.96% of the possible bigrams were never seen (have zero entries in the table)</a:t>
            </a:r>
            <a:endParaRPr lang="en-US" dirty="0">
              <a:latin typeface="Calibri" panose="020F0502020204030204" pitchFamily="34" charset="0"/>
            </a:endParaRPr>
          </a:p>
          <a:p>
            <a:pPr lvl="1"/>
            <a:r>
              <a:rPr lang="en-US" dirty="0">
                <a:latin typeface="Calibri" panose="020F0502020204030204" pitchFamily="34" charset="0"/>
              </a:rPr>
              <a:t>That sparsity is even worse for 4-grams, explaining why our sampling generated actual Shakespeare.</a:t>
            </a:r>
            <a:endParaRPr lang="en-US" dirty="0">
              <a:latin typeface="Calibri" panose="020F0502020204030204" pitchFamily="34" charset="0"/>
            </a:endParaRPr>
          </a:p>
          <a:p>
            <a:pPr eaLnBrk="1" hangingPunct="1"/>
            <a:endParaRPr lang="en-US" dirty="0">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35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35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3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822960" y="119702"/>
            <a:ext cx="7543800" cy="928048"/>
          </a:xfrm>
        </p:spPr>
        <p:txBody>
          <a:bodyPr>
            <a:normAutofit fontScale="90000"/>
          </a:bodyPr>
          <a:lstStyle/>
          <a:p>
            <a:pPr eaLnBrk="1" hangingPunct="1"/>
            <a:r>
              <a:rPr lang="en-US" dirty="0"/>
              <a:t>The Wall Street Journal is not Shakespeare</a:t>
            </a:r>
            <a:endParaRPr lang="en-US" dirty="0"/>
          </a:p>
        </p:txBody>
      </p:sp>
      <p:pic>
        <p:nvPicPr>
          <p:cNvPr id="5" name="Picture 6"/>
          <p:cNvPicPr>
            <a:picLocks noChangeAspect="1"/>
          </p:cNvPicPr>
          <p:nvPr/>
        </p:nvPicPr>
        <p:blipFill>
          <a:blip r:embed="rId1"/>
          <a:srcRect/>
          <a:stretch>
            <a:fillRect/>
          </a:stretch>
        </p:blipFill>
        <p:spPr bwMode="auto">
          <a:xfrm>
            <a:off x="569225" y="1561476"/>
            <a:ext cx="8150351" cy="2879465"/>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7150"/>
            <a:ext cx="8458200" cy="1066800"/>
          </a:xfrm>
        </p:spPr>
        <p:txBody>
          <a:bodyPr>
            <a:normAutofit fontScale="90000"/>
          </a:bodyPr>
          <a:lstStyle/>
          <a:p>
            <a:r>
              <a:rPr lang="en-US" dirty="0"/>
              <a:t>Can you guess the author? These 3-gram sentences are sampled from an LM trained on who?</a:t>
            </a:r>
            <a:endParaRPr lang="en-US" dirty="0"/>
          </a:p>
        </p:txBody>
      </p:sp>
      <p:sp>
        <p:nvSpPr>
          <p:cNvPr id="3" name="Content Placeholder 2"/>
          <p:cNvSpPr>
            <a:spLocks noGrp="1"/>
          </p:cNvSpPr>
          <p:nvPr>
            <p:ph idx="1"/>
          </p:nvPr>
        </p:nvSpPr>
        <p:spPr>
          <a:xfrm>
            <a:off x="822960" y="1200150"/>
            <a:ext cx="8016240" cy="3886200"/>
          </a:xfrm>
        </p:spPr>
        <p:txBody>
          <a:bodyPr>
            <a:normAutofit fontScale="92500" lnSpcReduction="10000"/>
          </a:bodyPr>
          <a:lstStyle/>
          <a:p>
            <a:pPr marL="0" indent="0">
              <a:buNone/>
            </a:pPr>
            <a:r>
              <a:rPr lang="en-US" sz="2700" dirty="0">
                <a:latin typeface="Courier" pitchFamily="2" charset="0"/>
              </a:rPr>
              <a:t>1) They also point to ninety nine point six billion dollars from two hundred four oh six three percent of the rates of interest stores as Mexico and gram Brazil on market conditions </a:t>
            </a:r>
            <a:endParaRPr lang="en-US" sz="2700" dirty="0">
              <a:latin typeface="Courier" pitchFamily="2" charset="0"/>
            </a:endParaRPr>
          </a:p>
          <a:p>
            <a:pPr marL="0" indent="0">
              <a:buNone/>
            </a:pPr>
            <a:r>
              <a:rPr lang="en-US" sz="2700" dirty="0">
                <a:latin typeface="Courier" pitchFamily="2" charset="0"/>
              </a:rPr>
              <a:t>2) This shall forbid it should be branded, if renown made it empty. </a:t>
            </a:r>
            <a:endParaRPr lang="en-US" sz="2700" dirty="0">
              <a:latin typeface="Courier" pitchFamily="2" charset="0"/>
            </a:endParaRPr>
          </a:p>
          <a:p>
            <a:pPr marL="0" indent="0">
              <a:buNone/>
            </a:pPr>
            <a:r>
              <a:rPr lang="en-US" sz="2700" dirty="0">
                <a:latin typeface="Courier" pitchFamily="2" charset="0"/>
              </a:rPr>
              <a:t>3) “You are uniformly charming!” cried he, with a smile of associating and now and then I bowed and they perceived a chaise and four to wish for. </a:t>
            </a:r>
            <a:endParaRPr lang="en-US" sz="2700" dirty="0">
              <a:latin typeface="Courier" pitchFamily="2" charset="0"/>
            </a:endParaRP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training data</a:t>
            </a:r>
            <a:endParaRPr lang="en-US" dirty="0"/>
          </a:p>
        </p:txBody>
      </p:sp>
      <p:sp>
        <p:nvSpPr>
          <p:cNvPr id="3" name="Content Placeholder 2"/>
          <p:cNvSpPr>
            <a:spLocks noGrp="1"/>
          </p:cNvSpPr>
          <p:nvPr>
            <p:ph idx="1"/>
          </p:nvPr>
        </p:nvSpPr>
        <p:spPr>
          <a:xfrm>
            <a:off x="822960" y="1200150"/>
            <a:ext cx="8016240" cy="3505200"/>
          </a:xfrm>
        </p:spPr>
        <p:txBody>
          <a:bodyPr>
            <a:normAutofit lnSpcReduction="10000"/>
          </a:bodyPr>
          <a:lstStyle/>
          <a:p>
            <a:pPr marL="0" indent="0">
              <a:buNone/>
            </a:pPr>
            <a:r>
              <a:rPr lang="en-US" dirty="0"/>
              <a:t>If task-specific, use a training corpus that has a similar genre to your task.</a:t>
            </a:r>
            <a:endParaRPr lang="en-US" dirty="0"/>
          </a:p>
          <a:p>
            <a:pPr lvl="1">
              <a:buFont typeface="Arial" panose="020B0604020202020204" pitchFamily="34" charset="0"/>
              <a:buChar char="•"/>
            </a:pPr>
            <a:r>
              <a:rPr lang="en-US" dirty="0"/>
              <a:t>If legal or medical, need lots of special-purpose documents</a:t>
            </a:r>
            <a:endParaRPr lang="en-US" dirty="0"/>
          </a:p>
          <a:p>
            <a:pPr marL="0" indent="0">
              <a:buNone/>
            </a:pPr>
            <a:r>
              <a:rPr lang="en-US" dirty="0"/>
              <a:t>Make sure to cover different kinds of dialects and speaker/authors.</a:t>
            </a:r>
            <a:endParaRPr lang="en-US" dirty="0"/>
          </a:p>
          <a:p>
            <a:pPr lvl="1">
              <a:buFont typeface="Arial" panose="020B0604020202020204" pitchFamily="34" charset="0"/>
              <a:buChar char="•"/>
            </a:pPr>
            <a:r>
              <a:rPr lang="en-US" dirty="0"/>
              <a:t>Example: </a:t>
            </a:r>
            <a:r>
              <a:rPr lang="en-US" i="1" dirty="0"/>
              <a:t>African-American Vernacular English (AAVE)</a:t>
            </a:r>
            <a:endParaRPr lang="en-US" i="1" dirty="0"/>
          </a:p>
          <a:p>
            <a:pPr lvl="2">
              <a:buFont typeface="Arial" panose="020B0604020202020204" pitchFamily="34" charset="0"/>
              <a:buChar char="•"/>
            </a:pPr>
            <a:r>
              <a:rPr lang="en-US" dirty="0"/>
              <a:t>One of many varieties that can be used by African Americans and others</a:t>
            </a:r>
            <a:endParaRPr lang="en-US" dirty="0"/>
          </a:p>
          <a:p>
            <a:pPr lvl="2">
              <a:buFont typeface="Arial" panose="020B0604020202020204" pitchFamily="34" charset="0"/>
              <a:buChar char="•"/>
            </a:pPr>
            <a:r>
              <a:rPr lang="en-US" dirty="0"/>
              <a:t>Can include the auxiliary verb </a:t>
            </a:r>
            <a:r>
              <a:rPr lang="en-US" b="1" dirty="0" err="1"/>
              <a:t>finna</a:t>
            </a:r>
            <a:r>
              <a:rPr lang="en-US" dirty="0"/>
              <a:t> that marks immediate future tense:</a:t>
            </a:r>
            <a:endParaRPr lang="en-US" dirty="0"/>
          </a:p>
          <a:p>
            <a:pPr lvl="2">
              <a:buFont typeface="Arial" panose="020B0604020202020204" pitchFamily="34" charset="0"/>
              <a:buChar char="•"/>
            </a:pPr>
            <a:r>
              <a:rPr lang="en-US" dirty="0"/>
              <a:t>"My phone </a:t>
            </a:r>
            <a:r>
              <a:rPr lang="en-US" dirty="0" err="1"/>
              <a:t>finna</a:t>
            </a:r>
            <a:r>
              <a:rPr lang="en-US" dirty="0"/>
              <a:t> die"</a:t>
            </a:r>
            <a:endParaRPr lang="en-US" dirty="0"/>
          </a:p>
        </p:txBody>
      </p:sp>
      <p:sp>
        <p:nvSpPr>
          <p:cNvPr id="4" name="TextBox 3"/>
          <p:cNvSpPr txBox="1"/>
          <p:nvPr/>
        </p:nvSpPr>
        <p:spPr>
          <a:xfrm>
            <a:off x="3069125" y="4273236"/>
            <a:ext cx="184731" cy="461665"/>
          </a:xfrm>
          <a:prstGeom prst="rect">
            <a:avLst/>
          </a:prstGeom>
          <a:noFill/>
        </p:spPr>
        <p:txBody>
          <a:bodyPr wrap="none" rtlCol="0">
            <a:spAutoFit/>
          </a:bodyPr>
          <a:lstStyle/>
          <a:p>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n-US" dirty="0"/>
              <a:t>The perils of </a:t>
            </a:r>
            <a:r>
              <a:rPr lang="en-US" dirty="0" err="1"/>
              <a:t>overfitting</a:t>
            </a:r>
            <a:endParaRPr lang="en-US" dirty="0"/>
          </a:p>
        </p:txBody>
      </p:sp>
      <p:sp>
        <p:nvSpPr>
          <p:cNvPr id="104451" name="Rectangle 3"/>
          <p:cNvSpPr>
            <a:spLocks noGrp="1" noChangeArrowheads="1"/>
          </p:cNvSpPr>
          <p:nvPr>
            <p:ph sz="quarter" idx="1"/>
          </p:nvPr>
        </p:nvSpPr>
        <p:spPr>
          <a:xfrm>
            <a:off x="822960" y="1200150"/>
            <a:ext cx="7543801" cy="3823648"/>
          </a:xfrm>
        </p:spPr>
        <p:txBody>
          <a:bodyPr>
            <a:normAutofit/>
          </a:bodyPr>
          <a:lstStyle/>
          <a:p>
            <a:pPr marL="0" indent="0" eaLnBrk="1" hangingPunct="1">
              <a:buNone/>
            </a:pPr>
            <a:r>
              <a:rPr lang="en-US" sz="2800" dirty="0">
                <a:latin typeface="Calibri" panose="020F0502020204030204" pitchFamily="34" charset="0"/>
              </a:rPr>
              <a:t>N-grams only work well for word prediction if the test corpus looks like the training corpus</a:t>
            </a:r>
            <a:endParaRPr lang="en-US" sz="2800" dirty="0">
              <a:latin typeface="Calibri" panose="020F0502020204030204" pitchFamily="34" charset="0"/>
            </a:endParaRPr>
          </a:p>
          <a:p>
            <a:pPr lvl="1" eaLnBrk="1" hangingPunct="1">
              <a:buFont typeface="Arial" panose="020B0604020202020204" pitchFamily="34" charset="0"/>
              <a:buChar char="•"/>
            </a:pPr>
            <a:r>
              <a:rPr lang="en-US" sz="2800" dirty="0">
                <a:latin typeface="Calibri" panose="020F0502020204030204" pitchFamily="34" charset="0"/>
              </a:rPr>
              <a:t>But even when we try to pick a good training corpus, the test set will surprise us!</a:t>
            </a:r>
            <a:endParaRPr lang="en-US" sz="2800" dirty="0">
              <a:latin typeface="Calibri" panose="020F0502020204030204" pitchFamily="34" charset="0"/>
            </a:endParaRPr>
          </a:p>
          <a:p>
            <a:pPr lvl="1" eaLnBrk="1" hangingPunct="1">
              <a:buFont typeface="Arial" panose="020B0604020202020204" pitchFamily="34" charset="0"/>
              <a:buChar char="•"/>
            </a:pPr>
            <a:r>
              <a:rPr lang="en-US" sz="2800" dirty="0">
                <a:latin typeface="Calibri" panose="020F0502020204030204" pitchFamily="34" charset="0"/>
              </a:rPr>
              <a:t>We need to train robust models that generalize!</a:t>
            </a:r>
            <a:endParaRPr lang="en-US" sz="2800" dirty="0">
              <a:latin typeface="Calibri" panose="020F0502020204030204" pitchFamily="34" charset="0"/>
            </a:endParaRPr>
          </a:p>
          <a:p>
            <a:pPr marL="11430" lvl="1" indent="50800" eaLnBrk="1" hangingPunct="1">
              <a:buNone/>
            </a:pPr>
            <a:r>
              <a:rPr lang="en-US" sz="2800" dirty="0">
                <a:latin typeface="Calibri" panose="020F0502020204030204" pitchFamily="34" charset="0"/>
              </a:rPr>
              <a:t>One kind of generalization: </a:t>
            </a:r>
            <a:r>
              <a:rPr lang="en-US" sz="2800" b="1" dirty="0">
                <a:latin typeface="Calibri" panose="020F0502020204030204" pitchFamily="34" charset="0"/>
              </a:rPr>
              <a:t>Zeros</a:t>
            </a:r>
            <a:endParaRPr lang="en-US" sz="2800" b="1" dirty="0">
              <a:latin typeface="Calibri" panose="020F0502020204030204" pitchFamily="34" charset="0"/>
            </a:endParaRPr>
          </a:p>
          <a:p>
            <a:pPr lvl="2">
              <a:buFont typeface="Arial" panose="020B0604020202020204" pitchFamily="34" charset="0"/>
              <a:buChar char="•"/>
            </a:pPr>
            <a:r>
              <a:rPr lang="en-US" sz="2800" dirty="0">
                <a:latin typeface="Calibri" panose="020F0502020204030204" pitchFamily="34" charset="0"/>
              </a:rPr>
              <a:t>Things that don’t ever occur in the training set</a:t>
            </a:r>
            <a:endParaRPr lang="en-US" sz="2800" dirty="0">
              <a:latin typeface="Calibri" panose="020F0502020204030204" pitchFamily="34" charset="0"/>
            </a:endParaRPr>
          </a:p>
          <a:p>
            <a:pPr lvl="3">
              <a:buFont typeface="Arial" panose="020B0604020202020204" pitchFamily="34" charset="0"/>
              <a:buChar char="•"/>
            </a:pPr>
            <a:r>
              <a:rPr lang="en-US" sz="2800" dirty="0">
                <a:latin typeface="Calibri" panose="020F0502020204030204" pitchFamily="34" charset="0"/>
              </a:rPr>
              <a:t>But occur in the test set</a:t>
            </a:r>
            <a:endParaRPr lang="en-US" sz="2800" dirty="0">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45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45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445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4451">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45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a:xfrm>
            <a:off x="1371600" y="133350"/>
            <a:ext cx="7467600" cy="742950"/>
          </a:xfrm>
        </p:spPr>
        <p:txBody>
          <a:bodyPr/>
          <a:lstStyle/>
          <a:p>
            <a:pPr eaLnBrk="1" hangingPunct="1"/>
            <a:r>
              <a:rPr lang="en-US" sz="3600" dirty="0">
                <a:latin typeface="Arial" panose="020B0604020202020204" pitchFamily="34" charset="0"/>
                <a:ea typeface="MS PGothic" panose="020B0600070205080204" charset="-128"/>
                <a:cs typeface="MS PGothic" panose="020B0600070205080204" charset="-128"/>
              </a:rPr>
              <a:t>Zeros</a:t>
            </a:r>
            <a:endParaRPr lang="en-US" sz="3600" dirty="0">
              <a:latin typeface="Arial" panose="020B0604020202020204" pitchFamily="34" charset="0"/>
              <a:ea typeface="MS PGothic" panose="020B0600070205080204" charset="-128"/>
              <a:cs typeface="MS PGothic" panose="020B0600070205080204" charset="-128"/>
            </a:endParaRPr>
          </a:p>
        </p:txBody>
      </p:sp>
      <p:sp>
        <p:nvSpPr>
          <p:cNvPr id="64514" name="Rectangle 3"/>
          <p:cNvSpPr>
            <a:spLocks noGrp="1" noChangeArrowheads="1"/>
          </p:cNvSpPr>
          <p:nvPr>
            <p:ph type="body" idx="1"/>
          </p:nvPr>
        </p:nvSpPr>
        <p:spPr>
          <a:xfrm>
            <a:off x="762000" y="1139890"/>
            <a:ext cx="5105400" cy="4038600"/>
          </a:xfrm>
        </p:spPr>
        <p:txBody>
          <a:bodyPr/>
          <a:lstStyle/>
          <a:p>
            <a:pPr eaLnBrk="1" hangingPunct="1">
              <a:lnSpc>
                <a:spcPct val="70000"/>
              </a:lnSpc>
            </a:pPr>
            <a:r>
              <a:rPr lang="en-US" sz="3200" dirty="0">
                <a:latin typeface="Calibri" panose="020F0502020204030204"/>
                <a:ea typeface="MS PGothic" panose="020B0600070205080204" charset="-128"/>
                <a:cs typeface="Calibri" panose="020F0502020204030204"/>
              </a:rPr>
              <a:t>Training set:</a:t>
            </a:r>
            <a:endParaRPr lang="en-US" sz="3200" dirty="0">
              <a:latin typeface="Calibri" panose="020F0502020204030204"/>
              <a:ea typeface="MS PGothic" panose="020B0600070205080204" charset="-128"/>
              <a:cs typeface="Calibri" panose="020F0502020204030204"/>
            </a:endParaRPr>
          </a:p>
          <a:p>
            <a:pPr marL="457200" lvl="1" indent="0">
              <a:lnSpc>
                <a:spcPct val="70000"/>
              </a:lnSpc>
              <a:buNone/>
            </a:pPr>
            <a:r>
              <a:rPr lang="en-US" sz="3200" dirty="0">
                <a:latin typeface="Calibri" panose="020F0502020204030204"/>
                <a:ea typeface="MS PGothic" panose="020B0600070205080204" charset="-128"/>
                <a:cs typeface="Calibri" panose="020F0502020204030204"/>
              </a:rPr>
              <a:t>… ate lunch</a:t>
            </a:r>
            <a:endParaRPr lang="en-US" sz="3200" dirty="0">
              <a:latin typeface="Calibri" panose="020F0502020204030204"/>
              <a:ea typeface="MS PGothic" panose="020B0600070205080204" charset="-128"/>
              <a:cs typeface="Calibri" panose="020F0502020204030204"/>
            </a:endParaRPr>
          </a:p>
          <a:p>
            <a:pPr marL="457200" lvl="1" indent="0">
              <a:lnSpc>
                <a:spcPct val="70000"/>
              </a:lnSpc>
              <a:buNone/>
            </a:pPr>
            <a:r>
              <a:rPr lang="en-US" sz="3200" dirty="0">
                <a:latin typeface="Calibri" panose="020F0502020204030204"/>
                <a:ea typeface="MS PGothic" panose="020B0600070205080204" charset="-128"/>
                <a:cs typeface="Calibri" panose="020F0502020204030204"/>
              </a:rPr>
              <a:t>… ate dinner</a:t>
            </a:r>
            <a:endParaRPr lang="en-US" sz="3200" dirty="0">
              <a:latin typeface="Calibri" panose="020F0502020204030204"/>
              <a:ea typeface="MS PGothic" panose="020B0600070205080204" charset="-128"/>
              <a:cs typeface="Calibri" panose="020F0502020204030204"/>
            </a:endParaRPr>
          </a:p>
          <a:p>
            <a:pPr marL="457200" lvl="1" indent="0">
              <a:lnSpc>
                <a:spcPct val="70000"/>
              </a:lnSpc>
              <a:buNone/>
            </a:pPr>
            <a:r>
              <a:rPr lang="en-US" sz="3200" dirty="0">
                <a:latin typeface="Calibri" panose="020F0502020204030204"/>
                <a:ea typeface="MS PGothic" panose="020B0600070205080204" charset="-128"/>
                <a:cs typeface="Calibri" panose="020F0502020204030204"/>
              </a:rPr>
              <a:t>… ate a</a:t>
            </a:r>
            <a:endParaRPr lang="en-US" sz="3200" dirty="0">
              <a:latin typeface="Calibri" panose="020F0502020204030204"/>
              <a:ea typeface="MS PGothic" panose="020B0600070205080204" charset="-128"/>
              <a:cs typeface="Calibri" panose="020F0502020204030204"/>
            </a:endParaRPr>
          </a:p>
          <a:p>
            <a:pPr marL="457200" lvl="1" indent="0">
              <a:lnSpc>
                <a:spcPct val="70000"/>
              </a:lnSpc>
              <a:buNone/>
            </a:pPr>
            <a:r>
              <a:rPr lang="en-US" sz="3200" dirty="0">
                <a:latin typeface="Calibri" panose="020F0502020204030204"/>
                <a:ea typeface="MS PGothic" panose="020B0600070205080204" charset="-128"/>
                <a:cs typeface="Calibri" panose="020F0502020204030204"/>
              </a:rPr>
              <a:t>… ate the</a:t>
            </a:r>
            <a:endParaRPr lang="en-US" sz="3200" dirty="0">
              <a:latin typeface="Calibri" panose="020F0502020204030204"/>
              <a:ea typeface="MS PGothic" panose="020B0600070205080204" charset="-128"/>
              <a:cs typeface="Calibri" panose="020F0502020204030204"/>
            </a:endParaRPr>
          </a:p>
          <a:p>
            <a:pPr marL="457200" lvl="1" indent="0">
              <a:lnSpc>
                <a:spcPct val="70000"/>
              </a:lnSpc>
              <a:buNone/>
            </a:pPr>
            <a:endParaRPr lang="en-US" sz="3200" dirty="0">
              <a:latin typeface="Calibri" panose="020F0502020204030204"/>
              <a:ea typeface="MS PGothic" panose="020B0600070205080204" charset="-128"/>
              <a:cs typeface="Calibri" panose="020F0502020204030204"/>
            </a:endParaRPr>
          </a:p>
          <a:p>
            <a:pPr marL="457200" lvl="1" indent="0">
              <a:lnSpc>
                <a:spcPct val="70000"/>
              </a:lnSpc>
              <a:buNone/>
            </a:pPr>
            <a:r>
              <a:rPr lang="en-US" sz="3200" dirty="0">
                <a:latin typeface="Calibri" panose="020F0502020204030204"/>
                <a:ea typeface="MS PGothic" panose="020B0600070205080204" charset="-128"/>
                <a:cs typeface="Calibri" panose="020F0502020204030204"/>
              </a:rPr>
              <a:t>P(“breakfast” | ate) = 0</a:t>
            </a:r>
            <a:endParaRPr lang="en-US" sz="1800" dirty="0">
              <a:latin typeface="Arial" panose="020B0604020202020204" pitchFamily="34" charset="0"/>
              <a:ea typeface="MS PGothic" panose="020B0600070205080204" charset="-128"/>
              <a:cs typeface="MS PGothic" panose="020B0600070205080204" charset="-128"/>
            </a:endParaRPr>
          </a:p>
          <a:p>
            <a:pPr eaLnBrk="1" hangingPunct="1">
              <a:lnSpc>
                <a:spcPct val="70000"/>
              </a:lnSpc>
            </a:pPr>
            <a:endParaRPr lang="en-US" sz="1400" dirty="0">
              <a:latin typeface="Arial" panose="020B0604020202020204" pitchFamily="34" charset="0"/>
              <a:ea typeface="MS PGothic" panose="020B0600070205080204" charset="-128"/>
              <a:cs typeface="MS PGothic" panose="020B0600070205080204" charset="-128"/>
            </a:endParaRPr>
          </a:p>
          <a:p>
            <a:pPr eaLnBrk="1" hangingPunct="1">
              <a:lnSpc>
                <a:spcPct val="70000"/>
              </a:lnSpc>
            </a:pPr>
            <a:endParaRPr lang="en-US" sz="1400" dirty="0">
              <a:latin typeface="Arial" panose="020B0604020202020204" pitchFamily="34" charset="0"/>
              <a:ea typeface="MS PGothic" panose="020B0600070205080204" charset="-128"/>
              <a:cs typeface="MS PGothic" panose="020B0600070205080204" charset="-128"/>
            </a:endParaRPr>
          </a:p>
          <a:p>
            <a:pPr eaLnBrk="1" hangingPunct="1">
              <a:lnSpc>
                <a:spcPct val="70000"/>
              </a:lnSpc>
            </a:pPr>
            <a:endParaRPr lang="en-US" sz="1400" dirty="0">
              <a:latin typeface="Arial" panose="020B0604020202020204" pitchFamily="34" charset="0"/>
              <a:ea typeface="MS PGothic" panose="020B0600070205080204" charset="-128"/>
              <a:cs typeface="MS PGothic" panose="020B0600070205080204" charset="-128"/>
            </a:endParaRPr>
          </a:p>
          <a:p>
            <a:pPr eaLnBrk="1" hangingPunct="1">
              <a:lnSpc>
                <a:spcPct val="70000"/>
              </a:lnSpc>
            </a:pPr>
            <a:endParaRPr lang="en-US" sz="1400" dirty="0">
              <a:latin typeface="Arial" panose="020B0604020202020204" pitchFamily="34" charset="0"/>
              <a:ea typeface="MS PGothic" panose="020B0600070205080204" charset="-128"/>
              <a:cs typeface="MS PGothic" panose="020B0600070205080204" charset="-128"/>
            </a:endParaRPr>
          </a:p>
          <a:p>
            <a:pPr eaLnBrk="1" hangingPunct="1">
              <a:lnSpc>
                <a:spcPct val="70000"/>
              </a:lnSpc>
            </a:pPr>
            <a:endParaRPr lang="en-US" sz="1400" dirty="0">
              <a:latin typeface="Arial" panose="020B0604020202020204" pitchFamily="34" charset="0"/>
              <a:ea typeface="MS PGothic" panose="020B0600070205080204" charset="-128"/>
              <a:cs typeface="MS PGothic" panose="020B0600070205080204" charset="-128"/>
            </a:endParaRPr>
          </a:p>
          <a:p>
            <a:pPr eaLnBrk="1" hangingPunct="1">
              <a:lnSpc>
                <a:spcPct val="70000"/>
              </a:lnSpc>
            </a:pPr>
            <a:endParaRPr lang="en-US" sz="1400" dirty="0">
              <a:latin typeface="Arial" panose="020B0604020202020204" pitchFamily="34" charset="0"/>
              <a:ea typeface="MS PGothic" panose="020B0600070205080204" charset="-128"/>
              <a:cs typeface="MS PGothic" panose="020B0600070205080204" charset="-128"/>
            </a:endParaRPr>
          </a:p>
          <a:p>
            <a:pPr eaLnBrk="1" hangingPunct="1">
              <a:lnSpc>
                <a:spcPct val="70000"/>
              </a:lnSpc>
            </a:pPr>
            <a:endParaRPr lang="en-US" sz="1400" dirty="0">
              <a:latin typeface="Arial" panose="020B0604020202020204" pitchFamily="34" charset="0"/>
              <a:ea typeface="MS PGothic" panose="020B0600070205080204" charset="-128"/>
              <a:cs typeface="MS PGothic" panose="020B0600070205080204" charset="-128"/>
            </a:endParaRPr>
          </a:p>
          <a:p>
            <a:pPr eaLnBrk="1" hangingPunct="1">
              <a:lnSpc>
                <a:spcPct val="70000"/>
              </a:lnSpc>
              <a:buFont typeface="Wingdings" panose="05000000000000000000" charset="0"/>
              <a:buNone/>
            </a:pPr>
            <a:endParaRPr lang="en-US" sz="1400" dirty="0">
              <a:latin typeface="Arial" panose="020B0604020202020204" pitchFamily="34" charset="0"/>
              <a:ea typeface="MS PGothic" panose="020B0600070205080204" charset="-128"/>
              <a:cs typeface="MS PGothic" panose="020B0600070205080204" charset="-128"/>
            </a:endParaRPr>
          </a:p>
          <a:p>
            <a:pPr eaLnBrk="1" hangingPunct="1">
              <a:lnSpc>
                <a:spcPct val="70000"/>
              </a:lnSpc>
            </a:pPr>
            <a:endParaRPr lang="en-US" sz="1400" dirty="0">
              <a:latin typeface="Arial" panose="020B0604020202020204" pitchFamily="34" charset="0"/>
              <a:ea typeface="MS PGothic" panose="020B0600070205080204" charset="-128"/>
              <a:cs typeface="MS PGothic" panose="020B0600070205080204" charset="-128"/>
            </a:endParaRPr>
          </a:p>
          <a:p>
            <a:pPr eaLnBrk="1" hangingPunct="1">
              <a:lnSpc>
                <a:spcPct val="70000"/>
              </a:lnSpc>
            </a:pPr>
            <a:endParaRPr lang="en-US" sz="1400" dirty="0">
              <a:latin typeface="Arial" panose="020B0604020202020204" pitchFamily="34" charset="0"/>
              <a:ea typeface="MS PGothic" panose="020B0600070205080204" charset="-128"/>
              <a:cs typeface="MS PGothic" panose="020B0600070205080204" charset="-128"/>
            </a:endParaRPr>
          </a:p>
          <a:p>
            <a:pPr eaLnBrk="1" hangingPunct="1">
              <a:lnSpc>
                <a:spcPct val="70000"/>
              </a:lnSpc>
            </a:pPr>
            <a:endParaRPr lang="en-US" sz="1400" dirty="0">
              <a:latin typeface="Arial" panose="020B0604020202020204" pitchFamily="34" charset="0"/>
              <a:ea typeface="MS PGothic" panose="020B0600070205080204" charset="-128"/>
              <a:cs typeface="MS PGothic" panose="020B0600070205080204" charset="-128"/>
            </a:endParaRPr>
          </a:p>
          <a:p>
            <a:pPr eaLnBrk="1" hangingPunct="1">
              <a:lnSpc>
                <a:spcPct val="70000"/>
              </a:lnSpc>
            </a:pPr>
            <a:endParaRPr lang="en-US" sz="1400" dirty="0">
              <a:latin typeface="Arial" panose="020B0604020202020204" pitchFamily="34" charset="0"/>
              <a:ea typeface="MS PGothic" panose="020B0600070205080204" charset="-128"/>
              <a:cs typeface="MS PGothic" panose="020B0600070205080204" charset="-128"/>
            </a:endParaRPr>
          </a:p>
          <a:p>
            <a:pPr eaLnBrk="1" hangingPunct="1">
              <a:lnSpc>
                <a:spcPct val="70000"/>
              </a:lnSpc>
            </a:pPr>
            <a:endParaRPr lang="en-US" sz="1400" dirty="0">
              <a:latin typeface="Arial" panose="020B0604020202020204" pitchFamily="34" charset="0"/>
              <a:ea typeface="MS PGothic" panose="020B0600070205080204" charset="-128"/>
              <a:cs typeface="MS PGothic" panose="020B0600070205080204" charset="-128"/>
            </a:endParaRPr>
          </a:p>
          <a:p>
            <a:pPr eaLnBrk="1" hangingPunct="1">
              <a:lnSpc>
                <a:spcPct val="70000"/>
              </a:lnSpc>
            </a:pPr>
            <a:endParaRPr lang="en-US" sz="1400" dirty="0">
              <a:latin typeface="Arial" panose="020B0604020202020204" pitchFamily="34" charset="0"/>
              <a:ea typeface="MS PGothic" panose="020B0600070205080204" charset="-128"/>
              <a:cs typeface="MS PGothic" panose="020B0600070205080204" charset="-128"/>
            </a:endParaRPr>
          </a:p>
          <a:p>
            <a:pPr eaLnBrk="1" hangingPunct="1">
              <a:lnSpc>
                <a:spcPct val="70000"/>
              </a:lnSpc>
            </a:pPr>
            <a:endParaRPr lang="en-US" sz="1400" dirty="0">
              <a:latin typeface="Arial" panose="020B0604020202020204" pitchFamily="34" charset="0"/>
              <a:ea typeface="MS PGothic" panose="020B0600070205080204" charset="-128"/>
              <a:cs typeface="MS PGothic" panose="020B0600070205080204" charset="-128"/>
            </a:endParaRPr>
          </a:p>
          <a:p>
            <a:pPr eaLnBrk="1" hangingPunct="1">
              <a:lnSpc>
                <a:spcPct val="70000"/>
              </a:lnSpc>
            </a:pPr>
            <a:endParaRPr lang="en-US" sz="1400" dirty="0">
              <a:latin typeface="Arial" panose="020B0604020202020204" pitchFamily="34" charset="0"/>
              <a:ea typeface="MS PGothic" panose="020B0600070205080204" charset="-128"/>
              <a:cs typeface="MS PGothic" panose="020B0600070205080204" charset="-128"/>
            </a:endParaRPr>
          </a:p>
          <a:p>
            <a:pPr marL="0" indent="0" eaLnBrk="1" hangingPunct="1">
              <a:lnSpc>
                <a:spcPct val="70000"/>
              </a:lnSpc>
              <a:buNone/>
            </a:pPr>
            <a:endParaRPr lang="en-US" sz="1400" dirty="0">
              <a:latin typeface="Arial" panose="020B0604020202020204" pitchFamily="34" charset="0"/>
              <a:ea typeface="MS PGothic" panose="020B0600070205080204" charset="-128"/>
              <a:cs typeface="MS PGothic" panose="020B0600070205080204" charset="-128"/>
            </a:endParaRPr>
          </a:p>
        </p:txBody>
      </p:sp>
      <p:sp>
        <p:nvSpPr>
          <p:cNvPr id="4" name="Rectangle 3"/>
          <p:cNvSpPr txBox="1">
            <a:spLocks noChangeArrowheads="1"/>
          </p:cNvSpPr>
          <p:nvPr/>
        </p:nvSpPr>
        <p:spPr bwMode="auto">
          <a:xfrm>
            <a:off x="5105400" y="1123950"/>
            <a:ext cx="4419600" cy="4038600"/>
          </a:xfrm>
          <a:prstGeom prst="rect">
            <a:avLst/>
          </a:prstGeom>
          <a:noFill/>
          <a:ln>
            <a:noFill/>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CC0000"/>
              </a:buClr>
              <a:buFont typeface="Times" pitchFamily="-65" charset="0"/>
              <a:buChar char="•"/>
              <a:defRPr sz="2400">
                <a:solidFill>
                  <a:schemeClr val="tx1"/>
                </a:solidFill>
                <a:latin typeface="+mn-lt"/>
                <a:ea typeface="MS PGothic" panose="020B0600070205080204" charset="-128"/>
                <a:cs typeface="MS PGothic" panose="020B0600070205080204" charset="-128"/>
              </a:defRPr>
            </a:lvl1pPr>
            <a:lvl2pPr marL="685800" indent="-228600" algn="l" rtl="0" eaLnBrk="1" fontAlgn="base" hangingPunct="1">
              <a:spcBef>
                <a:spcPct val="20000"/>
              </a:spcBef>
              <a:spcAft>
                <a:spcPct val="0"/>
              </a:spcAft>
              <a:buClr>
                <a:schemeClr val="tx1"/>
              </a:buClr>
              <a:buFont typeface="Times" pitchFamily="-65" charset="0"/>
              <a:buChar char="•"/>
              <a:defRPr sz="2000">
                <a:solidFill>
                  <a:schemeClr val="tx1"/>
                </a:solidFill>
                <a:latin typeface="+mn-lt"/>
                <a:ea typeface="MS PGothic" panose="020B0600070205080204" charset="-128"/>
              </a:defRPr>
            </a:lvl2pPr>
            <a:lvl3pPr marL="1028700" indent="-228600" algn="l" rtl="0" eaLnBrk="1" fontAlgn="base" hangingPunct="1">
              <a:spcBef>
                <a:spcPct val="20000"/>
              </a:spcBef>
              <a:spcAft>
                <a:spcPct val="0"/>
              </a:spcAft>
              <a:buClr>
                <a:srgbClr val="CC0000"/>
              </a:buClr>
              <a:buFont typeface="Times" pitchFamily="-65" charset="0"/>
              <a:buChar char="•"/>
              <a:defRPr sz="2000">
                <a:solidFill>
                  <a:schemeClr val="tx1"/>
                </a:solidFill>
                <a:latin typeface="+mn-lt"/>
                <a:ea typeface="MS PGothic" panose="020B0600070205080204" charset="-128"/>
              </a:defRPr>
            </a:lvl3pPr>
            <a:lvl4pPr marL="1371600" indent="-228600" algn="l" rtl="0" eaLnBrk="1" fontAlgn="base" hangingPunct="1">
              <a:spcBef>
                <a:spcPct val="20000"/>
              </a:spcBef>
              <a:spcAft>
                <a:spcPct val="0"/>
              </a:spcAft>
              <a:buClr>
                <a:schemeClr val="tx1"/>
              </a:buClr>
              <a:buFont typeface="Times" pitchFamily="-65" charset="0"/>
              <a:buChar char="•"/>
              <a:defRPr>
                <a:solidFill>
                  <a:schemeClr val="tx1"/>
                </a:solidFill>
                <a:latin typeface="+mn-lt"/>
                <a:ea typeface="MS PGothic" panose="020B0600070205080204" charset="-128"/>
              </a:defRPr>
            </a:lvl4pPr>
            <a:lvl5pPr marL="1714500" indent="-228600" algn="l" rtl="0" eaLnBrk="1" fontAlgn="base" hangingPunct="1">
              <a:spcBef>
                <a:spcPct val="20000"/>
              </a:spcBef>
              <a:spcAft>
                <a:spcPct val="0"/>
              </a:spcAft>
              <a:buClr>
                <a:srgbClr val="CC0000"/>
              </a:buClr>
              <a:buFont typeface="Times" pitchFamily="-65" charset="0"/>
              <a:buChar char="•"/>
              <a:defRPr>
                <a:solidFill>
                  <a:schemeClr val="tx1"/>
                </a:solidFill>
                <a:latin typeface="+mn-lt"/>
                <a:ea typeface="MS PGothic" panose="020B0600070205080204"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MS PGothic" panose="020B0600070205080204"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MS PGothic" panose="020B0600070205080204"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MS PGothic" panose="020B0600070205080204"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MS PGothic" panose="020B0600070205080204" charset="-128"/>
              </a:defRPr>
            </a:lvl9pPr>
          </a:lstStyle>
          <a:p>
            <a:pPr>
              <a:lnSpc>
                <a:spcPct val="70000"/>
              </a:lnSpc>
            </a:pPr>
            <a:r>
              <a:rPr lang="en-US" sz="3200" dirty="0">
                <a:latin typeface="Calibri" panose="020F0502020204030204"/>
                <a:ea typeface="MS PGothic" panose="020B0600070205080204" charset="-128"/>
                <a:cs typeface="Calibri" panose="020F0502020204030204"/>
              </a:rPr>
              <a:t>Test set</a:t>
            </a:r>
            <a:endParaRPr lang="en-US" sz="3200" dirty="0">
              <a:latin typeface="Calibri" panose="020F0502020204030204"/>
              <a:ea typeface="MS PGothic" panose="020B0600070205080204" charset="-128"/>
              <a:cs typeface="Calibri" panose="020F0502020204030204"/>
            </a:endParaRPr>
          </a:p>
          <a:p>
            <a:pPr marL="457200" lvl="1" indent="0">
              <a:lnSpc>
                <a:spcPct val="70000"/>
              </a:lnSpc>
              <a:buFont typeface="Times" pitchFamily="-65" charset="0"/>
              <a:buNone/>
            </a:pPr>
            <a:r>
              <a:rPr lang="en-US" sz="3200" dirty="0">
                <a:latin typeface="Calibri" panose="020F0502020204030204"/>
                <a:ea typeface="MS PGothic" panose="020B0600070205080204" charset="-128"/>
                <a:cs typeface="Calibri" panose="020F0502020204030204"/>
              </a:rPr>
              <a:t>… ate lunch</a:t>
            </a:r>
            <a:endParaRPr lang="en-US" sz="3200" dirty="0">
              <a:latin typeface="Calibri" panose="020F0502020204030204"/>
              <a:ea typeface="MS PGothic" panose="020B0600070205080204" charset="-128"/>
              <a:cs typeface="Calibri" panose="020F0502020204030204"/>
            </a:endParaRPr>
          </a:p>
          <a:p>
            <a:pPr marL="457200" lvl="1" indent="0">
              <a:lnSpc>
                <a:spcPct val="70000"/>
              </a:lnSpc>
              <a:buFont typeface="Times" pitchFamily="-65" charset="0"/>
              <a:buNone/>
            </a:pPr>
            <a:r>
              <a:rPr lang="en-US" sz="3200" dirty="0">
                <a:latin typeface="Calibri" panose="020F0502020204030204"/>
                <a:ea typeface="MS PGothic" panose="020B0600070205080204" charset="-128"/>
                <a:cs typeface="Calibri" panose="020F0502020204030204"/>
              </a:rPr>
              <a:t>… ate breakfast</a:t>
            </a:r>
            <a:endParaRPr lang="en-US" sz="3200" dirty="0">
              <a:latin typeface="Calibri" panose="020F0502020204030204"/>
              <a:ea typeface="MS PGothic" panose="020B0600070205080204" charset="-128"/>
              <a:cs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5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51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451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51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4514">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4" grpId="0" build="p"/>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Zero probability bigrams</a:t>
            </a:r>
            <a:endParaRPr lang="en-US" dirty="0"/>
          </a:p>
        </p:txBody>
      </p:sp>
      <p:sp>
        <p:nvSpPr>
          <p:cNvPr id="3" name="Content Placeholder 2"/>
          <p:cNvSpPr>
            <a:spLocks noGrp="1"/>
          </p:cNvSpPr>
          <p:nvPr>
            <p:ph idx="1"/>
          </p:nvPr>
        </p:nvSpPr>
        <p:spPr/>
        <p:txBody>
          <a:bodyPr/>
          <a:lstStyle/>
          <a:p>
            <a:pPr marL="0" indent="0">
              <a:buNone/>
            </a:pPr>
            <a:r>
              <a:rPr lang="en-US" dirty="0"/>
              <a:t>Bigrams with zero probability</a:t>
            </a:r>
            <a:endParaRPr lang="en-US" dirty="0"/>
          </a:p>
          <a:p>
            <a:pPr lvl="1"/>
            <a:r>
              <a:rPr lang="en-US" dirty="0"/>
              <a:t>Will hurt our performance for texts where those words appear!</a:t>
            </a:r>
            <a:endParaRPr lang="en-US" dirty="0"/>
          </a:p>
          <a:p>
            <a:pPr lvl="1"/>
            <a:r>
              <a:rPr lang="en-US" dirty="0"/>
              <a:t>And mean that we will assign 0 probability to the test set!</a:t>
            </a:r>
            <a:endParaRPr lang="en-US" dirty="0"/>
          </a:p>
          <a:p>
            <a:pPr marL="0" indent="0">
              <a:buNone/>
            </a:pPr>
            <a:r>
              <a:rPr lang="en-US" dirty="0"/>
              <a:t>And hence we cannot compute perplexity (can’t divide by 0)!</a:t>
            </a:r>
            <a:endParaRPr lang="en-US" dirty="0"/>
          </a:p>
          <a:p>
            <a:pPr marL="0" indent="0">
              <a:buNone/>
            </a:pP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word prediction?</a:t>
            </a:r>
            <a:endParaRPr lang="en-US" dirty="0"/>
          </a:p>
        </p:txBody>
      </p:sp>
      <p:sp>
        <p:nvSpPr>
          <p:cNvPr id="3" name="Content Placeholder 2"/>
          <p:cNvSpPr>
            <a:spLocks noGrp="1"/>
          </p:cNvSpPr>
          <p:nvPr>
            <p:ph idx="1"/>
          </p:nvPr>
        </p:nvSpPr>
        <p:spPr>
          <a:xfrm>
            <a:off x="822960" y="1200150"/>
            <a:ext cx="8016240" cy="3429000"/>
          </a:xfrm>
        </p:spPr>
        <p:txBody>
          <a:bodyPr>
            <a:normAutofit/>
          </a:bodyPr>
          <a:lstStyle/>
          <a:p>
            <a:pPr marL="0" indent="0">
              <a:buNone/>
            </a:pPr>
            <a:r>
              <a:rPr lang="en-US" dirty="0">
                <a:solidFill>
                  <a:schemeClr val="tx1"/>
                </a:solidFill>
              </a:rPr>
              <a:t>It's how </a:t>
            </a:r>
            <a:r>
              <a:rPr lang="en-US" b="1" dirty="0">
                <a:solidFill>
                  <a:schemeClr val="tx1"/>
                </a:solidFill>
              </a:rPr>
              <a:t>large language models (LLMs) </a:t>
            </a:r>
            <a:r>
              <a:rPr lang="en-US" dirty="0">
                <a:solidFill>
                  <a:schemeClr val="tx1"/>
                </a:solidFill>
              </a:rPr>
              <a:t>work!</a:t>
            </a:r>
            <a:endParaRPr lang="en-US" dirty="0">
              <a:solidFill>
                <a:schemeClr val="tx1"/>
              </a:solidFill>
            </a:endParaRPr>
          </a:p>
          <a:p>
            <a:pPr marL="0" indent="0">
              <a:buNone/>
            </a:pPr>
            <a:r>
              <a:rPr lang="en-US" dirty="0">
                <a:solidFill>
                  <a:schemeClr val="tx1"/>
                </a:solidFill>
              </a:rPr>
              <a:t>LLMs are </a:t>
            </a:r>
            <a:r>
              <a:rPr lang="en-US" b="1" dirty="0">
                <a:solidFill>
                  <a:schemeClr val="tx1"/>
                </a:solidFill>
              </a:rPr>
              <a:t>trained</a:t>
            </a:r>
            <a:r>
              <a:rPr lang="en-US" dirty="0">
                <a:solidFill>
                  <a:schemeClr val="tx1"/>
                </a:solidFill>
              </a:rPr>
              <a:t> to predict words</a:t>
            </a:r>
            <a:endParaRPr lang="en-US" dirty="0">
              <a:solidFill>
                <a:schemeClr val="tx1"/>
              </a:solidFill>
            </a:endParaRPr>
          </a:p>
          <a:p>
            <a:pPr marL="405130" indent="-225425">
              <a:buFont typeface="Arial" panose="020B0604020202020204" pitchFamily="34" charset="0"/>
              <a:buChar char="•"/>
            </a:pPr>
            <a:r>
              <a:rPr lang="en-US" sz="2400" dirty="0">
                <a:solidFill>
                  <a:schemeClr val="tx1"/>
                </a:solidFill>
              </a:rPr>
              <a:t>Left-to-right (autoregressive) LMs learn to predict next word</a:t>
            </a:r>
            <a:endParaRPr lang="en-US" sz="2400" dirty="0">
              <a:solidFill>
                <a:schemeClr val="tx1"/>
              </a:solidFill>
            </a:endParaRPr>
          </a:p>
          <a:p>
            <a:pPr marL="0" indent="0">
              <a:buNone/>
            </a:pPr>
            <a:r>
              <a:rPr lang="en-US" dirty="0">
                <a:solidFill>
                  <a:schemeClr val="tx1"/>
                </a:solidFill>
              </a:rPr>
              <a:t>LLMs </a:t>
            </a:r>
            <a:r>
              <a:rPr lang="en-US" b="1" dirty="0">
                <a:solidFill>
                  <a:schemeClr val="tx1"/>
                </a:solidFill>
              </a:rPr>
              <a:t>generate</a:t>
            </a:r>
            <a:r>
              <a:rPr lang="en-US" dirty="0">
                <a:solidFill>
                  <a:schemeClr val="tx1"/>
                </a:solidFill>
              </a:rPr>
              <a:t> text by predicting words</a:t>
            </a:r>
            <a:endParaRPr lang="en-US" dirty="0">
              <a:solidFill>
                <a:schemeClr val="tx1"/>
              </a:solidFill>
            </a:endParaRPr>
          </a:p>
          <a:p>
            <a:pPr lvl="1">
              <a:buFont typeface="Arial" panose="020B0604020202020204" pitchFamily="34" charset="0"/>
              <a:buChar char="•"/>
            </a:pPr>
            <a:r>
              <a:rPr lang="en-US" dirty="0">
                <a:solidFill>
                  <a:schemeClr val="tx1"/>
                </a:solidFill>
              </a:rPr>
              <a:t>By predicting the next word over and over again</a:t>
            </a:r>
            <a:endParaRPr lang="en-US" dirty="0">
              <a:solidFill>
                <a:schemeClr val="tx1"/>
              </a:solidFill>
            </a:endParaRPr>
          </a:p>
          <a:p>
            <a:pPr marL="0" indent="0">
              <a:buNone/>
            </a:pP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lstStyle/>
          <a:p>
            <a:pPr eaLnBrk="1" hangingPunct="1"/>
            <a:r>
              <a:rPr lang="en-US" sz="4000" dirty="0">
                <a:latin typeface="Calibri (Headings)"/>
                <a:ea typeface="MS PGothic" panose="020B0600070205080204" charset="-128"/>
                <a:cs typeface="Calibri (Headings)"/>
              </a:rPr>
              <a:t>Language Modeling</a:t>
            </a:r>
            <a:endParaRPr lang="en-US" sz="4000" dirty="0">
              <a:latin typeface="Calibri (Headings)"/>
              <a:ea typeface="MS PGothic" panose="020B0600070205080204" charset="-128"/>
              <a:cs typeface="Calibri (Headings)"/>
            </a:endParaRPr>
          </a:p>
        </p:txBody>
      </p:sp>
      <p:sp>
        <p:nvSpPr>
          <p:cNvPr id="16387" name="Rectangle 6"/>
          <p:cNvSpPr>
            <a:spLocks noGrp="1" noChangeArrowheads="1"/>
          </p:cNvSpPr>
          <p:nvPr>
            <p:ph idx="1"/>
          </p:nvPr>
        </p:nvSpPr>
        <p:spPr>
          <a:xfrm>
            <a:off x="3429000" y="57150"/>
            <a:ext cx="5326833" cy="1691640"/>
          </a:xfrm>
        </p:spPr>
        <p:txBody>
          <a:bodyPr/>
          <a:lstStyle/>
          <a:p>
            <a:pPr eaLnBrk="1" hangingPunct="1">
              <a:buFont typeface="Times" pitchFamily="-65" charset="0"/>
              <a:buNone/>
            </a:pPr>
            <a:r>
              <a:rPr lang="en-US" sz="3600" dirty="0">
                <a:solidFill>
                  <a:srgbClr val="A4001D"/>
                </a:solidFill>
                <a:latin typeface="Calibri" panose="020F0502020204030204"/>
                <a:ea typeface="MS PGothic" panose="020B0600070205080204" charset="-128"/>
                <a:cs typeface="Calibri" panose="020F0502020204030204"/>
              </a:rPr>
              <a:t>Sampling and Generalization</a:t>
            </a:r>
            <a:endParaRPr lang="en-US" sz="3600" dirty="0">
              <a:solidFill>
                <a:srgbClr val="A4001D"/>
              </a:solidFill>
              <a:latin typeface="Calibri" panose="020F0502020204030204"/>
              <a:ea typeface="MS PGothic" panose="020B0600070205080204" charset="-128"/>
              <a:cs typeface="Calibri" panose="020F0502020204030204"/>
            </a:endParaRP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normAutofit fontScale="90000"/>
          </a:bodyPr>
          <a:lstStyle/>
          <a:p>
            <a:pPr eaLnBrk="1" hangingPunct="1"/>
            <a:br>
              <a:rPr sz="4400" dirty="0"/>
            </a:br>
            <a:r>
              <a:rPr lang="en-US" sz="4400" dirty="0"/>
              <a:t>N-gram Language Modeling</a:t>
            </a:r>
            <a:endParaRPr sz="4400" dirty="0"/>
          </a:p>
        </p:txBody>
      </p:sp>
      <p:sp>
        <p:nvSpPr>
          <p:cNvPr id="16386" name="Rectangle 3"/>
          <p:cNvSpPr>
            <a:spLocks noGrp="1" noChangeArrowheads="1"/>
          </p:cNvSpPr>
          <p:nvPr>
            <p:ph idx="1"/>
          </p:nvPr>
        </p:nvSpPr>
        <p:spPr/>
        <p:txBody>
          <a:bodyPr/>
          <a:lstStyle/>
          <a:p>
            <a:pPr eaLnBrk="1" hangingPunct="1"/>
            <a:endParaRPr lang="en-US" dirty="0">
              <a:solidFill>
                <a:srgbClr val="A50021"/>
              </a:solidFill>
              <a:latin typeface="Calibri" panose="020F0502020204030204" pitchFamily="34" charset="0"/>
            </a:endParaRPr>
          </a:p>
          <a:p>
            <a:pPr eaLnBrk="1" hangingPunct="1">
              <a:spcAft>
                <a:spcPts val="600"/>
              </a:spcAft>
            </a:pPr>
            <a:r>
              <a:rPr lang="en-US" sz="3200" dirty="0">
                <a:solidFill>
                  <a:srgbClr val="A50021"/>
                </a:solidFill>
                <a:latin typeface="Calibri" panose="020F0502020204030204" pitchFamily="34" charset="0"/>
              </a:rPr>
              <a:t>Smoothing, Interpolation, and Backoff</a:t>
            </a:r>
            <a:endParaRPr lang="en-US" dirty="0">
              <a:latin typeface="Calibri" panose="020F0502020204030204" pitchFamily="34" charset="0"/>
            </a:endParaRPr>
          </a:p>
        </p:txBody>
      </p:sp>
      <p:sp>
        <p:nvSpPr>
          <p:cNvPr id="2" name="Text Placeholder 1"/>
          <p:cNvSpPr>
            <a:spLocks noGrp="1"/>
          </p:cNvSpPr>
          <p:nvPr>
            <p:ph type="body" sz="half" idx="2"/>
          </p:nvPr>
        </p:nvSpPr>
        <p:spPr/>
        <p:txBody>
          <a:bodyPr/>
          <a:lstStyle/>
          <a:p>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pPr eaLnBrk="1" hangingPunct="1"/>
            <a:r>
              <a:rPr lang="en-US" sz="2400" dirty="0">
                <a:latin typeface="Arial" panose="020B0604020202020204" pitchFamily="34" charset="0"/>
                <a:ea typeface="MS PGothic" panose="020B0600070205080204" charset="-128"/>
                <a:cs typeface="MS PGothic" panose="020B0600070205080204" charset="-128"/>
              </a:rPr>
              <a:t>The intuition of smoothing (from Dan Klein)</a:t>
            </a:r>
            <a:endParaRPr lang="en-US" sz="2400" dirty="0">
              <a:latin typeface="Arial" panose="020B0604020202020204" pitchFamily="34" charset="0"/>
              <a:ea typeface="MS PGothic" panose="020B0600070205080204" charset="-128"/>
              <a:cs typeface="MS PGothic" panose="020B0600070205080204" charset="-128"/>
            </a:endParaRPr>
          </a:p>
        </p:txBody>
      </p:sp>
      <p:sp>
        <p:nvSpPr>
          <p:cNvPr id="64514" name="Rectangle 3"/>
          <p:cNvSpPr>
            <a:spLocks noGrp="1" noChangeArrowheads="1"/>
          </p:cNvSpPr>
          <p:nvPr>
            <p:ph idx="1"/>
          </p:nvPr>
        </p:nvSpPr>
        <p:spPr>
          <a:xfrm>
            <a:off x="822960" y="1200150"/>
            <a:ext cx="7543801" cy="2255838"/>
          </a:xfrm>
        </p:spPr>
        <p:txBody>
          <a:bodyPr>
            <a:normAutofit fontScale="55000" lnSpcReduction="20000"/>
          </a:bodyPr>
          <a:lstStyle/>
          <a:p>
            <a:pPr eaLnBrk="1" hangingPunct="1">
              <a:lnSpc>
                <a:spcPct val="70000"/>
              </a:lnSpc>
            </a:pPr>
            <a:r>
              <a:rPr lang="en-US" sz="4200" dirty="0">
                <a:latin typeface="Calibri" panose="020F0502020204030204"/>
                <a:ea typeface="MS PGothic" panose="020B0600070205080204" charset="-128"/>
                <a:cs typeface="Calibri" panose="020F0502020204030204"/>
              </a:rPr>
              <a:t>When we have sparse statistics:</a:t>
            </a:r>
            <a:endParaRPr lang="en-US" sz="4200" dirty="0">
              <a:latin typeface="Calibri" panose="020F0502020204030204"/>
              <a:ea typeface="MS PGothic" panose="020B0600070205080204" charset="-128"/>
              <a:cs typeface="Calibri" panose="020F0502020204030204"/>
            </a:endParaRPr>
          </a:p>
          <a:p>
            <a:pPr eaLnBrk="1" hangingPunct="1">
              <a:lnSpc>
                <a:spcPct val="70000"/>
              </a:lnSpc>
            </a:pPr>
            <a:endParaRPr lang="en-US" sz="1400" dirty="0">
              <a:latin typeface="Calibri" panose="020F0502020204030204"/>
              <a:ea typeface="MS PGothic" panose="020B0600070205080204" charset="-128"/>
              <a:cs typeface="Calibri" panose="020F0502020204030204"/>
            </a:endParaRPr>
          </a:p>
          <a:p>
            <a:pPr eaLnBrk="1" hangingPunct="1">
              <a:lnSpc>
                <a:spcPct val="70000"/>
              </a:lnSpc>
            </a:pPr>
            <a:endParaRPr lang="en-US" sz="1400" dirty="0">
              <a:latin typeface="Calibri" panose="020F0502020204030204"/>
              <a:ea typeface="MS PGothic" panose="020B0600070205080204" charset="-128"/>
              <a:cs typeface="Calibri" panose="020F0502020204030204"/>
            </a:endParaRPr>
          </a:p>
          <a:p>
            <a:pPr eaLnBrk="1" hangingPunct="1">
              <a:lnSpc>
                <a:spcPct val="70000"/>
              </a:lnSpc>
            </a:pPr>
            <a:endParaRPr lang="en-US" sz="1400" dirty="0">
              <a:latin typeface="Calibri" panose="020F0502020204030204"/>
              <a:ea typeface="MS PGothic" panose="020B0600070205080204" charset="-128"/>
              <a:cs typeface="Calibri" panose="020F0502020204030204"/>
            </a:endParaRPr>
          </a:p>
          <a:p>
            <a:pPr eaLnBrk="1" hangingPunct="1">
              <a:lnSpc>
                <a:spcPct val="70000"/>
              </a:lnSpc>
            </a:pPr>
            <a:endParaRPr lang="en-US" sz="1400" dirty="0">
              <a:latin typeface="Calibri" panose="020F0502020204030204"/>
              <a:ea typeface="MS PGothic" panose="020B0600070205080204" charset="-128"/>
              <a:cs typeface="Calibri" panose="020F0502020204030204"/>
            </a:endParaRPr>
          </a:p>
          <a:p>
            <a:pPr marL="0" indent="0" eaLnBrk="1" hangingPunct="1">
              <a:lnSpc>
                <a:spcPct val="70000"/>
              </a:lnSpc>
              <a:buNone/>
            </a:pPr>
            <a:endParaRPr lang="en-US" sz="1400" dirty="0">
              <a:latin typeface="Calibri" panose="020F0502020204030204"/>
              <a:ea typeface="MS PGothic" panose="020B0600070205080204" charset="-128"/>
              <a:cs typeface="Calibri" panose="020F0502020204030204"/>
            </a:endParaRPr>
          </a:p>
          <a:p>
            <a:pPr eaLnBrk="1" hangingPunct="1">
              <a:lnSpc>
                <a:spcPct val="70000"/>
              </a:lnSpc>
            </a:pPr>
            <a:endParaRPr lang="en-US" sz="1400" dirty="0">
              <a:latin typeface="Calibri" panose="020F0502020204030204"/>
              <a:ea typeface="MS PGothic" panose="020B0600070205080204" charset="-128"/>
              <a:cs typeface="Calibri" panose="020F0502020204030204"/>
            </a:endParaRPr>
          </a:p>
          <a:p>
            <a:pPr eaLnBrk="1" hangingPunct="1">
              <a:lnSpc>
                <a:spcPct val="70000"/>
              </a:lnSpc>
            </a:pPr>
            <a:endParaRPr lang="en-US" sz="1400" dirty="0">
              <a:latin typeface="Calibri" panose="020F0502020204030204"/>
              <a:ea typeface="MS PGothic" panose="020B0600070205080204" charset="-128"/>
              <a:cs typeface="Calibri" panose="020F0502020204030204"/>
            </a:endParaRPr>
          </a:p>
          <a:p>
            <a:pPr eaLnBrk="1" hangingPunct="1">
              <a:lnSpc>
                <a:spcPct val="70000"/>
              </a:lnSpc>
              <a:buFont typeface="Wingdings" panose="05000000000000000000" charset="0"/>
              <a:buNone/>
            </a:pPr>
            <a:endParaRPr lang="en-US" sz="1400" dirty="0">
              <a:latin typeface="Calibri" panose="020F0502020204030204"/>
              <a:ea typeface="MS PGothic" panose="020B0600070205080204" charset="-128"/>
              <a:cs typeface="Calibri" panose="020F0502020204030204"/>
            </a:endParaRPr>
          </a:p>
          <a:p>
            <a:pPr eaLnBrk="1" hangingPunct="1">
              <a:lnSpc>
                <a:spcPct val="70000"/>
              </a:lnSpc>
            </a:pPr>
            <a:r>
              <a:rPr lang="en-US" sz="3600" dirty="0">
                <a:latin typeface="Calibri" panose="020F0502020204030204"/>
                <a:ea typeface="MS PGothic" panose="020B0600070205080204" charset="-128"/>
                <a:cs typeface="Calibri" panose="020F0502020204030204"/>
              </a:rPr>
              <a:t>Steal probability mass to generalize better</a:t>
            </a:r>
            <a:endParaRPr lang="en-US" sz="3600" dirty="0">
              <a:latin typeface="Calibri" panose="020F0502020204030204"/>
              <a:ea typeface="MS PGothic" panose="020B0600070205080204" charset="-128"/>
              <a:cs typeface="Calibri" panose="020F0502020204030204"/>
            </a:endParaRPr>
          </a:p>
          <a:p>
            <a:pPr eaLnBrk="1" hangingPunct="1">
              <a:lnSpc>
                <a:spcPct val="70000"/>
              </a:lnSpc>
            </a:pPr>
            <a:endParaRPr lang="en-US" sz="1400" dirty="0">
              <a:latin typeface="Calibri" panose="020F0502020204030204"/>
              <a:ea typeface="MS PGothic" panose="020B0600070205080204" charset="-128"/>
              <a:cs typeface="Calibri" panose="020F0502020204030204"/>
            </a:endParaRPr>
          </a:p>
          <a:p>
            <a:pPr eaLnBrk="1" hangingPunct="1">
              <a:lnSpc>
                <a:spcPct val="70000"/>
              </a:lnSpc>
            </a:pPr>
            <a:endParaRPr lang="en-US" sz="1400" dirty="0">
              <a:latin typeface="Calibri" panose="020F0502020204030204"/>
              <a:ea typeface="MS PGothic" panose="020B0600070205080204" charset="-128"/>
              <a:cs typeface="Calibri" panose="020F0502020204030204"/>
            </a:endParaRPr>
          </a:p>
          <a:p>
            <a:pPr eaLnBrk="1" hangingPunct="1">
              <a:lnSpc>
                <a:spcPct val="70000"/>
              </a:lnSpc>
            </a:pPr>
            <a:endParaRPr lang="en-US" sz="1400" dirty="0">
              <a:latin typeface="Calibri" panose="020F0502020204030204"/>
              <a:ea typeface="MS PGothic" panose="020B0600070205080204" charset="-128"/>
              <a:cs typeface="Calibri" panose="020F0502020204030204"/>
            </a:endParaRPr>
          </a:p>
          <a:p>
            <a:pPr eaLnBrk="1" hangingPunct="1">
              <a:lnSpc>
                <a:spcPct val="70000"/>
              </a:lnSpc>
            </a:pPr>
            <a:endParaRPr lang="en-US" sz="1400" dirty="0">
              <a:latin typeface="Calibri" panose="020F0502020204030204"/>
              <a:ea typeface="MS PGothic" panose="020B0600070205080204" charset="-128"/>
              <a:cs typeface="Calibri" panose="020F0502020204030204"/>
            </a:endParaRPr>
          </a:p>
          <a:p>
            <a:pPr eaLnBrk="1" hangingPunct="1">
              <a:lnSpc>
                <a:spcPct val="70000"/>
              </a:lnSpc>
            </a:pPr>
            <a:endParaRPr lang="en-US" sz="1400" dirty="0">
              <a:latin typeface="Calibri" panose="020F0502020204030204"/>
              <a:ea typeface="MS PGothic" panose="020B0600070205080204" charset="-128"/>
              <a:cs typeface="Calibri" panose="020F0502020204030204"/>
            </a:endParaRPr>
          </a:p>
          <a:p>
            <a:pPr eaLnBrk="1" hangingPunct="1">
              <a:lnSpc>
                <a:spcPct val="70000"/>
              </a:lnSpc>
            </a:pPr>
            <a:endParaRPr lang="en-US" sz="1400" dirty="0">
              <a:latin typeface="Calibri" panose="020F0502020204030204"/>
              <a:ea typeface="MS PGothic" panose="020B0600070205080204" charset="-128"/>
              <a:cs typeface="Calibri" panose="020F0502020204030204"/>
            </a:endParaRPr>
          </a:p>
          <a:p>
            <a:pPr eaLnBrk="1" hangingPunct="1">
              <a:lnSpc>
                <a:spcPct val="70000"/>
              </a:lnSpc>
            </a:pPr>
            <a:endParaRPr lang="en-US" sz="1400" dirty="0">
              <a:latin typeface="Calibri" panose="020F0502020204030204"/>
              <a:ea typeface="MS PGothic" panose="020B0600070205080204" charset="-128"/>
              <a:cs typeface="Calibri" panose="020F0502020204030204"/>
            </a:endParaRPr>
          </a:p>
          <a:p>
            <a:pPr eaLnBrk="1" hangingPunct="1">
              <a:lnSpc>
                <a:spcPct val="70000"/>
              </a:lnSpc>
            </a:pPr>
            <a:endParaRPr lang="en-US" sz="1400" dirty="0">
              <a:latin typeface="Calibri" panose="020F0502020204030204"/>
              <a:ea typeface="MS PGothic" panose="020B0600070205080204" charset="-128"/>
              <a:cs typeface="Calibri" panose="020F0502020204030204"/>
            </a:endParaRPr>
          </a:p>
          <a:p>
            <a:pPr marL="0" indent="0" eaLnBrk="1" hangingPunct="1">
              <a:lnSpc>
                <a:spcPct val="70000"/>
              </a:lnSpc>
              <a:buNone/>
            </a:pPr>
            <a:endParaRPr lang="en-US" sz="1400" dirty="0">
              <a:latin typeface="Calibri" panose="020F0502020204030204"/>
              <a:ea typeface="MS PGothic" panose="020B0600070205080204" charset="-128"/>
              <a:cs typeface="Calibri" panose="020F0502020204030204"/>
            </a:endParaRPr>
          </a:p>
        </p:txBody>
      </p:sp>
      <p:sp>
        <p:nvSpPr>
          <p:cNvPr id="64515" name="Text Box 4"/>
          <p:cNvSpPr txBox="1">
            <a:spLocks noChangeArrowheads="1"/>
          </p:cNvSpPr>
          <p:nvPr/>
        </p:nvSpPr>
        <p:spPr bwMode="auto">
          <a:xfrm>
            <a:off x="1447800" y="1428750"/>
            <a:ext cx="2438400" cy="1631216"/>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rPr>
              <a:t>P(w | denied the)</a:t>
            </a:r>
            <a:endPar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rPr>
              <a:t>  3 allegations</a:t>
            </a:r>
            <a:endPar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rPr>
              <a:t>  2 reports</a:t>
            </a:r>
            <a:endPar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rPr>
              <a:t>  1 claims</a:t>
            </a:r>
            <a:endPar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rPr>
              <a:t>  1 request</a:t>
            </a:r>
            <a:endPar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sz="4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rPr>
              <a:t>  7 total</a:t>
            </a:r>
            <a:endPar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p:txBody>
      </p:sp>
      <p:sp>
        <p:nvSpPr>
          <p:cNvPr id="64541" name="Text Box 30"/>
          <p:cNvSpPr txBox="1">
            <a:spLocks noChangeArrowheads="1"/>
          </p:cNvSpPr>
          <p:nvPr/>
        </p:nvSpPr>
        <p:spPr bwMode="auto">
          <a:xfrm>
            <a:off x="1524000" y="3333750"/>
            <a:ext cx="2438400" cy="1877437"/>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rPr>
              <a:t>P(w | denied the)</a:t>
            </a:r>
            <a:endPar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rPr>
              <a:t>  2.5 allegations</a:t>
            </a:r>
            <a:endPar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rPr>
              <a:t>  1.5 reports</a:t>
            </a:r>
            <a:endPar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rPr>
              <a:t>  0.5 claims</a:t>
            </a:r>
            <a:endPar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rPr>
              <a:t>  0.5 request</a:t>
            </a:r>
            <a:endPar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rPr>
              <a:t>  </a:t>
            </a:r>
            <a:r>
              <a:rPr kumimoji="0" lang="en-US" sz="1600" b="0" i="0" u="none" strike="noStrike" kern="1200" cap="none" spc="0" normalizeH="0" baseline="0" noProof="0" dirty="0">
                <a:ln>
                  <a:noFill/>
                </a:ln>
                <a:solidFill>
                  <a:srgbClr val="CC0000"/>
                </a:solidFill>
                <a:effectLst/>
                <a:uLnTx/>
                <a:uFillTx/>
                <a:latin typeface="Calibri" panose="020F0502020204030204"/>
                <a:ea typeface="MS PGothic" panose="020B0600070205080204" charset="-128"/>
                <a:cs typeface="Calibri" panose="020F0502020204030204"/>
              </a:rPr>
              <a:t>2 other</a:t>
            </a:r>
            <a:endParaRPr kumimoji="0" lang="en-US" sz="1600" b="0" i="0" u="none" strike="noStrike" kern="1200" cap="none" spc="0" normalizeH="0" baseline="0" noProof="0" dirty="0">
              <a:ln>
                <a:noFill/>
              </a:ln>
              <a:solidFill>
                <a:srgbClr val="CC0000"/>
              </a:solidFill>
              <a:effectLst/>
              <a:uLnTx/>
              <a:uFillTx/>
              <a:latin typeface="Calibri" panose="020F0502020204030204"/>
              <a:ea typeface="MS PGothic" panose="020B0600070205080204" charset="-128"/>
              <a:cs typeface="Calibri" panose="020F0502020204030204"/>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sz="4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rPr>
              <a:t>  7 total</a:t>
            </a:r>
            <a:endPar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p:txBody>
      </p:sp>
      <p:sp>
        <p:nvSpPr>
          <p:cNvPr id="41" name="Rectangle 14"/>
          <p:cNvSpPr>
            <a:spLocks noChangeArrowheads="1"/>
          </p:cNvSpPr>
          <p:nvPr/>
        </p:nvSpPr>
        <p:spPr bwMode="auto">
          <a:xfrm>
            <a:off x="4724400" y="1123950"/>
            <a:ext cx="3962400" cy="1676400"/>
          </a:xfrm>
          <a:prstGeom prst="rect">
            <a:avLst/>
          </a:prstGeom>
          <a:noFill/>
          <a:ln w="9525">
            <a:solidFill>
              <a:schemeClr val="tx1"/>
            </a:solidFill>
            <a:miter lim="800000"/>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endParaRPr>
          </a:p>
        </p:txBody>
      </p:sp>
      <p:sp>
        <p:nvSpPr>
          <p:cNvPr id="42" name="Rectangle 15"/>
          <p:cNvSpPr>
            <a:spLocks noChangeArrowheads="1"/>
          </p:cNvSpPr>
          <p:nvPr/>
        </p:nvSpPr>
        <p:spPr bwMode="auto">
          <a:xfrm rot="16200000">
            <a:off x="4305300" y="1847850"/>
            <a:ext cx="1524000" cy="381000"/>
          </a:xfrm>
          <a:prstGeom prst="rect">
            <a:avLst/>
          </a:prstGeom>
          <a:solidFill>
            <a:schemeClr val="accent1"/>
          </a:solidFill>
          <a:ln w="9525">
            <a:solidFill>
              <a:schemeClr val="tx1"/>
            </a:solidFill>
            <a:miter lim="800000"/>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4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rPr>
              <a:t>allegations</a:t>
            </a:r>
            <a:endParaRPr kumimoji="0" lang="en-US" sz="14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endParaRPr>
          </a:p>
        </p:txBody>
      </p:sp>
      <p:sp>
        <p:nvSpPr>
          <p:cNvPr id="43" name="Rectangle 16"/>
          <p:cNvSpPr>
            <a:spLocks noChangeArrowheads="1"/>
          </p:cNvSpPr>
          <p:nvPr/>
        </p:nvSpPr>
        <p:spPr bwMode="auto">
          <a:xfrm rot="16200000">
            <a:off x="4991100" y="2076450"/>
            <a:ext cx="1066800" cy="381000"/>
          </a:xfrm>
          <a:prstGeom prst="rect">
            <a:avLst/>
          </a:prstGeom>
          <a:solidFill>
            <a:schemeClr val="accent1"/>
          </a:solidFill>
          <a:ln w="9525">
            <a:solidFill>
              <a:schemeClr val="tx1"/>
            </a:solidFill>
            <a:miter lim="800000"/>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4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rPr>
              <a:t>reports</a:t>
            </a:r>
            <a:endParaRPr kumimoji="0" lang="en-US" sz="14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endParaRPr>
          </a:p>
        </p:txBody>
      </p:sp>
      <p:sp>
        <p:nvSpPr>
          <p:cNvPr id="44" name="Rectangle 17"/>
          <p:cNvSpPr>
            <a:spLocks noChangeArrowheads="1"/>
          </p:cNvSpPr>
          <p:nvPr/>
        </p:nvSpPr>
        <p:spPr bwMode="auto">
          <a:xfrm rot="16200000">
            <a:off x="5676900" y="2305050"/>
            <a:ext cx="609600" cy="381000"/>
          </a:xfrm>
          <a:prstGeom prst="rect">
            <a:avLst/>
          </a:prstGeom>
          <a:solidFill>
            <a:schemeClr val="accent1"/>
          </a:solidFill>
          <a:ln w="9525">
            <a:solidFill>
              <a:schemeClr val="tx1"/>
            </a:solidFill>
            <a:miter lim="800000"/>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4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rPr>
              <a:t>claims</a:t>
            </a:r>
            <a:endParaRPr kumimoji="0" lang="en-US" sz="14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endParaRPr>
          </a:p>
        </p:txBody>
      </p:sp>
      <p:sp>
        <p:nvSpPr>
          <p:cNvPr id="45" name="Text Box 18"/>
          <p:cNvSpPr txBox="1">
            <a:spLocks noChangeArrowheads="1"/>
          </p:cNvSpPr>
          <p:nvPr/>
        </p:nvSpPr>
        <p:spPr bwMode="auto">
          <a:xfrm rot="16200000">
            <a:off x="6423025" y="2052638"/>
            <a:ext cx="1143000" cy="336550"/>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charset="-128"/>
              </a:rPr>
              <a:t>attack</a:t>
            </a: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charset="-128"/>
            </a:endParaRPr>
          </a:p>
        </p:txBody>
      </p:sp>
      <p:sp>
        <p:nvSpPr>
          <p:cNvPr id="46" name="Rectangle 19"/>
          <p:cNvSpPr>
            <a:spLocks noChangeArrowheads="1"/>
          </p:cNvSpPr>
          <p:nvPr/>
        </p:nvSpPr>
        <p:spPr bwMode="auto">
          <a:xfrm rot="16200000">
            <a:off x="6134100" y="2305050"/>
            <a:ext cx="609600" cy="381000"/>
          </a:xfrm>
          <a:prstGeom prst="rect">
            <a:avLst/>
          </a:prstGeom>
          <a:solidFill>
            <a:schemeClr val="accent1"/>
          </a:solidFill>
          <a:ln w="9525">
            <a:solidFill>
              <a:schemeClr val="tx1"/>
            </a:solidFill>
            <a:miter lim="800000"/>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rPr>
              <a:t>request</a:t>
            </a:r>
            <a:endParaRPr kumimoji="0" lang="en-US" sz="12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endParaRPr>
          </a:p>
        </p:txBody>
      </p:sp>
      <p:sp>
        <p:nvSpPr>
          <p:cNvPr id="47" name="Text Box 20"/>
          <p:cNvSpPr txBox="1">
            <a:spLocks noChangeArrowheads="1"/>
          </p:cNvSpPr>
          <p:nvPr/>
        </p:nvSpPr>
        <p:spPr bwMode="auto">
          <a:xfrm rot="16200000">
            <a:off x="6804025" y="2060575"/>
            <a:ext cx="1143000" cy="336550"/>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charset="-128"/>
              </a:rPr>
              <a:t>man</a:t>
            </a: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charset="-128"/>
            </a:endParaRPr>
          </a:p>
        </p:txBody>
      </p:sp>
      <p:sp>
        <p:nvSpPr>
          <p:cNvPr id="48" name="Text Box 21"/>
          <p:cNvSpPr txBox="1">
            <a:spLocks noChangeArrowheads="1"/>
          </p:cNvSpPr>
          <p:nvPr/>
        </p:nvSpPr>
        <p:spPr bwMode="auto">
          <a:xfrm rot="16200000">
            <a:off x="7185025" y="2060575"/>
            <a:ext cx="1143000" cy="336550"/>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charset="-128"/>
              </a:rPr>
              <a:t>outcome</a:t>
            </a: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charset="-128"/>
            </a:endParaRPr>
          </a:p>
        </p:txBody>
      </p:sp>
      <p:sp>
        <p:nvSpPr>
          <p:cNvPr id="49" name="Text Box 22"/>
          <p:cNvSpPr txBox="1">
            <a:spLocks noChangeArrowheads="1"/>
          </p:cNvSpPr>
          <p:nvPr/>
        </p:nvSpPr>
        <p:spPr bwMode="auto">
          <a:xfrm>
            <a:off x="8001000" y="2114550"/>
            <a:ext cx="533400" cy="579438"/>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sz="3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charset="-128"/>
              </a:rPr>
              <a:t>…</a:t>
            </a:r>
            <a:endParaRPr kumimoji="0" lang="en-US" sz="3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charset="-128"/>
            </a:endParaRPr>
          </a:p>
        </p:txBody>
      </p:sp>
      <p:sp>
        <p:nvSpPr>
          <p:cNvPr id="50" name="Rectangle 5"/>
          <p:cNvSpPr>
            <a:spLocks noChangeArrowheads="1"/>
          </p:cNvSpPr>
          <p:nvPr/>
        </p:nvSpPr>
        <p:spPr bwMode="auto">
          <a:xfrm>
            <a:off x="4724400" y="3333750"/>
            <a:ext cx="3962400" cy="1676400"/>
          </a:xfrm>
          <a:prstGeom prst="rect">
            <a:avLst/>
          </a:prstGeom>
          <a:noFill/>
          <a:ln w="9525">
            <a:solidFill>
              <a:schemeClr val="tx1"/>
            </a:solidFill>
            <a:miter lim="800000"/>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endParaRPr>
          </a:p>
        </p:txBody>
      </p:sp>
      <p:sp>
        <p:nvSpPr>
          <p:cNvPr id="51" name="Rectangle 6"/>
          <p:cNvSpPr>
            <a:spLocks noChangeArrowheads="1"/>
          </p:cNvSpPr>
          <p:nvPr/>
        </p:nvSpPr>
        <p:spPr bwMode="auto">
          <a:xfrm rot="16200000">
            <a:off x="4305300" y="4057650"/>
            <a:ext cx="1524000" cy="381000"/>
          </a:xfrm>
          <a:prstGeom prst="rect">
            <a:avLst/>
          </a:prstGeom>
          <a:solidFill>
            <a:schemeClr val="accent1"/>
          </a:solidFill>
          <a:ln w="9525">
            <a:solidFill>
              <a:schemeClr val="tx1"/>
            </a:solidFill>
            <a:miter lim="800000"/>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4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rPr>
              <a:t>allegations</a:t>
            </a:r>
            <a:endParaRPr kumimoji="0" lang="en-US" sz="14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endParaRPr>
          </a:p>
        </p:txBody>
      </p:sp>
      <p:sp>
        <p:nvSpPr>
          <p:cNvPr id="52" name="Rectangle 7"/>
          <p:cNvSpPr>
            <a:spLocks noChangeArrowheads="1"/>
          </p:cNvSpPr>
          <p:nvPr/>
        </p:nvSpPr>
        <p:spPr bwMode="auto">
          <a:xfrm rot="16200000">
            <a:off x="4991100" y="4286250"/>
            <a:ext cx="1066800" cy="381000"/>
          </a:xfrm>
          <a:prstGeom prst="rect">
            <a:avLst/>
          </a:prstGeom>
          <a:solidFill>
            <a:schemeClr val="accent1"/>
          </a:solidFill>
          <a:ln w="9525">
            <a:solidFill>
              <a:schemeClr val="tx1"/>
            </a:solidFill>
            <a:miter lim="800000"/>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endParaRPr>
          </a:p>
        </p:txBody>
      </p:sp>
      <p:sp>
        <p:nvSpPr>
          <p:cNvPr id="53" name="Rectangle 8"/>
          <p:cNvSpPr>
            <a:spLocks noChangeArrowheads="1"/>
          </p:cNvSpPr>
          <p:nvPr/>
        </p:nvSpPr>
        <p:spPr bwMode="auto">
          <a:xfrm rot="16200000">
            <a:off x="5676900" y="4514850"/>
            <a:ext cx="609600" cy="381000"/>
          </a:xfrm>
          <a:prstGeom prst="rect">
            <a:avLst/>
          </a:prstGeom>
          <a:solidFill>
            <a:schemeClr val="accent1"/>
          </a:solidFill>
          <a:ln w="9525">
            <a:solidFill>
              <a:schemeClr val="tx1"/>
            </a:solidFill>
            <a:miter lim="800000"/>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endParaRPr>
          </a:p>
        </p:txBody>
      </p:sp>
      <p:sp>
        <p:nvSpPr>
          <p:cNvPr id="54" name="Text Box 9"/>
          <p:cNvSpPr txBox="1">
            <a:spLocks noChangeArrowheads="1"/>
          </p:cNvSpPr>
          <p:nvPr/>
        </p:nvSpPr>
        <p:spPr bwMode="auto">
          <a:xfrm rot="16200000">
            <a:off x="6346825" y="4194175"/>
            <a:ext cx="1143000" cy="336550"/>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charset="-128"/>
              </a:rPr>
              <a:t>attack</a:t>
            </a: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charset="-128"/>
            </a:endParaRPr>
          </a:p>
        </p:txBody>
      </p:sp>
      <p:sp>
        <p:nvSpPr>
          <p:cNvPr id="55" name="Rectangle 10"/>
          <p:cNvSpPr>
            <a:spLocks noChangeArrowheads="1"/>
          </p:cNvSpPr>
          <p:nvPr/>
        </p:nvSpPr>
        <p:spPr bwMode="auto">
          <a:xfrm rot="16200000">
            <a:off x="6134100" y="4514850"/>
            <a:ext cx="609600" cy="381000"/>
          </a:xfrm>
          <a:prstGeom prst="rect">
            <a:avLst/>
          </a:prstGeom>
          <a:solidFill>
            <a:schemeClr val="accent1"/>
          </a:solidFill>
          <a:ln w="9525">
            <a:solidFill>
              <a:schemeClr val="tx1"/>
            </a:solidFill>
            <a:miter lim="800000"/>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endParaRPr>
          </a:p>
        </p:txBody>
      </p:sp>
      <p:sp>
        <p:nvSpPr>
          <p:cNvPr id="56" name="Text Box 11"/>
          <p:cNvSpPr txBox="1">
            <a:spLocks noChangeArrowheads="1"/>
          </p:cNvSpPr>
          <p:nvPr/>
        </p:nvSpPr>
        <p:spPr bwMode="auto">
          <a:xfrm rot="16200000">
            <a:off x="6759575" y="4194175"/>
            <a:ext cx="1143000" cy="336550"/>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charset="-128"/>
              </a:rPr>
              <a:t>man</a:t>
            </a: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charset="-128"/>
            </a:endParaRPr>
          </a:p>
        </p:txBody>
      </p:sp>
      <p:sp>
        <p:nvSpPr>
          <p:cNvPr id="57" name="Text Box 12"/>
          <p:cNvSpPr txBox="1">
            <a:spLocks noChangeArrowheads="1"/>
          </p:cNvSpPr>
          <p:nvPr/>
        </p:nvSpPr>
        <p:spPr bwMode="auto">
          <a:xfrm rot="16200000">
            <a:off x="7216775" y="4194175"/>
            <a:ext cx="1143000" cy="336550"/>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charset="-128"/>
              </a:rPr>
              <a:t>outcome</a:t>
            </a: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charset="-128"/>
            </a:endParaRPr>
          </a:p>
        </p:txBody>
      </p:sp>
      <p:sp>
        <p:nvSpPr>
          <p:cNvPr id="58" name="Text Box 13"/>
          <p:cNvSpPr txBox="1">
            <a:spLocks noChangeArrowheads="1"/>
          </p:cNvSpPr>
          <p:nvPr/>
        </p:nvSpPr>
        <p:spPr bwMode="auto">
          <a:xfrm>
            <a:off x="8001000" y="4324350"/>
            <a:ext cx="533400" cy="579438"/>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sz="3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charset="-128"/>
              </a:rPr>
              <a:t>…</a:t>
            </a:r>
            <a:endParaRPr kumimoji="0" lang="en-US" sz="3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charset="-128"/>
            </a:endParaRPr>
          </a:p>
        </p:txBody>
      </p:sp>
      <p:sp>
        <p:nvSpPr>
          <p:cNvPr id="59" name="Rectangle 23"/>
          <p:cNvSpPr>
            <a:spLocks noChangeArrowheads="1"/>
          </p:cNvSpPr>
          <p:nvPr/>
        </p:nvSpPr>
        <p:spPr bwMode="auto">
          <a:xfrm rot="16200000">
            <a:off x="4419600" y="4171950"/>
            <a:ext cx="1295400" cy="381000"/>
          </a:xfrm>
          <a:prstGeom prst="rect">
            <a:avLst/>
          </a:prstGeom>
          <a:solidFill>
            <a:srgbClr val="FF9999"/>
          </a:solidFill>
          <a:ln w="9525">
            <a:solidFill>
              <a:schemeClr val="tx1"/>
            </a:solidFill>
            <a:miter lim="800000"/>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Lucida Sans" panose="020B0602030504020204" charset="0"/>
                <a:ea typeface="MS PGothic" panose="020B0600070205080204" charset="-128"/>
              </a:rPr>
              <a:t>allegations</a:t>
            </a:r>
            <a:endParaRPr kumimoji="0" lang="en-US" sz="1400" b="0" i="0" u="none" strike="noStrike" kern="1200" cap="none" spc="0" normalizeH="0" baseline="0" noProof="0" dirty="0">
              <a:ln>
                <a:noFill/>
              </a:ln>
              <a:solidFill>
                <a:prstClr val="black"/>
              </a:solidFill>
              <a:effectLst/>
              <a:uLnTx/>
              <a:uFillTx/>
              <a:latin typeface="Lucida Sans" panose="020B0602030504020204" charset="0"/>
              <a:ea typeface="MS PGothic" panose="020B0600070205080204" charset="-128"/>
            </a:endParaRPr>
          </a:p>
        </p:txBody>
      </p:sp>
      <p:sp>
        <p:nvSpPr>
          <p:cNvPr id="60" name="Rectangle 24"/>
          <p:cNvSpPr>
            <a:spLocks noChangeArrowheads="1"/>
          </p:cNvSpPr>
          <p:nvPr/>
        </p:nvSpPr>
        <p:spPr bwMode="auto">
          <a:xfrm rot="16200000">
            <a:off x="5105400" y="4400550"/>
            <a:ext cx="838200" cy="381000"/>
          </a:xfrm>
          <a:prstGeom prst="rect">
            <a:avLst/>
          </a:prstGeom>
          <a:solidFill>
            <a:srgbClr val="FF9999"/>
          </a:solidFill>
          <a:ln w="9525">
            <a:solidFill>
              <a:schemeClr val="tx1"/>
            </a:solidFill>
            <a:miter lim="800000"/>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4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rPr>
              <a:t>reports</a:t>
            </a:r>
            <a:endParaRPr kumimoji="0" lang="en-US" sz="14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endParaRPr>
          </a:p>
        </p:txBody>
      </p:sp>
      <p:sp>
        <p:nvSpPr>
          <p:cNvPr id="61" name="Rectangle 25"/>
          <p:cNvSpPr>
            <a:spLocks noChangeArrowheads="1"/>
          </p:cNvSpPr>
          <p:nvPr/>
        </p:nvSpPr>
        <p:spPr bwMode="auto">
          <a:xfrm rot="16200000">
            <a:off x="5753100" y="4591050"/>
            <a:ext cx="457200" cy="381000"/>
          </a:xfrm>
          <a:prstGeom prst="rect">
            <a:avLst/>
          </a:prstGeom>
          <a:solidFill>
            <a:srgbClr val="FF9999"/>
          </a:solidFill>
          <a:ln w="9525">
            <a:solidFill>
              <a:schemeClr val="tx1"/>
            </a:solidFill>
            <a:miter lim="800000"/>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rPr>
              <a:t>claims</a:t>
            </a:r>
            <a:endParaRPr kumimoji="0" lang="en-US" sz="12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endParaRPr>
          </a:p>
        </p:txBody>
      </p:sp>
      <p:sp>
        <p:nvSpPr>
          <p:cNvPr id="62" name="Rectangle 26"/>
          <p:cNvSpPr>
            <a:spLocks noChangeArrowheads="1"/>
          </p:cNvSpPr>
          <p:nvPr/>
        </p:nvSpPr>
        <p:spPr bwMode="auto">
          <a:xfrm rot="16200000">
            <a:off x="6210300" y="4591050"/>
            <a:ext cx="457200" cy="381000"/>
          </a:xfrm>
          <a:prstGeom prst="rect">
            <a:avLst/>
          </a:prstGeom>
          <a:solidFill>
            <a:srgbClr val="FF9999"/>
          </a:solidFill>
          <a:ln w="9525">
            <a:solidFill>
              <a:schemeClr val="tx1"/>
            </a:solidFill>
            <a:miter lim="800000"/>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0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rPr>
              <a:t>request</a:t>
            </a:r>
            <a:endParaRPr kumimoji="0" lang="en-US" sz="10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endParaRPr>
          </a:p>
        </p:txBody>
      </p:sp>
      <p:sp>
        <p:nvSpPr>
          <p:cNvPr id="63" name="Rectangle 27"/>
          <p:cNvSpPr>
            <a:spLocks noChangeArrowheads="1"/>
          </p:cNvSpPr>
          <p:nvPr/>
        </p:nvSpPr>
        <p:spPr bwMode="auto">
          <a:xfrm rot="16200000">
            <a:off x="6858000" y="4781550"/>
            <a:ext cx="76200" cy="381000"/>
          </a:xfrm>
          <a:prstGeom prst="rect">
            <a:avLst/>
          </a:prstGeom>
          <a:solidFill>
            <a:srgbClr val="FF9999"/>
          </a:solidFill>
          <a:ln w="9525">
            <a:solidFill>
              <a:schemeClr val="tx1"/>
            </a:solidFill>
            <a:miter lim="800000"/>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0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endParaRPr>
          </a:p>
        </p:txBody>
      </p:sp>
      <p:sp>
        <p:nvSpPr>
          <p:cNvPr id="64" name="Rectangle 28"/>
          <p:cNvSpPr>
            <a:spLocks noChangeArrowheads="1"/>
          </p:cNvSpPr>
          <p:nvPr/>
        </p:nvSpPr>
        <p:spPr bwMode="auto">
          <a:xfrm rot="16200000">
            <a:off x="7315200" y="4781550"/>
            <a:ext cx="76200" cy="381000"/>
          </a:xfrm>
          <a:prstGeom prst="rect">
            <a:avLst/>
          </a:prstGeom>
          <a:solidFill>
            <a:srgbClr val="FF9999"/>
          </a:solidFill>
          <a:ln w="9525">
            <a:solidFill>
              <a:schemeClr val="tx1"/>
            </a:solidFill>
            <a:miter lim="800000"/>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0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endParaRPr>
          </a:p>
        </p:txBody>
      </p:sp>
      <p:sp>
        <p:nvSpPr>
          <p:cNvPr id="65" name="Rectangle 29"/>
          <p:cNvSpPr>
            <a:spLocks noChangeArrowheads="1"/>
          </p:cNvSpPr>
          <p:nvPr/>
        </p:nvSpPr>
        <p:spPr bwMode="auto">
          <a:xfrm rot="16200000">
            <a:off x="7772400" y="4781550"/>
            <a:ext cx="76200" cy="381000"/>
          </a:xfrm>
          <a:prstGeom prst="rect">
            <a:avLst/>
          </a:prstGeom>
          <a:solidFill>
            <a:srgbClr val="FF9999"/>
          </a:solidFill>
          <a:ln w="9525">
            <a:solidFill>
              <a:schemeClr val="tx1"/>
            </a:solidFill>
            <a:miter lim="800000"/>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0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dirty="0"/>
              <a:t>Add-one estimation</a:t>
            </a:r>
            <a:endParaRPr lang="en-US" dirty="0"/>
          </a:p>
        </p:txBody>
      </p:sp>
      <p:sp>
        <p:nvSpPr>
          <p:cNvPr id="110595" name="Rectangle 3"/>
          <p:cNvSpPr>
            <a:spLocks noGrp="1" noChangeArrowheads="1"/>
          </p:cNvSpPr>
          <p:nvPr>
            <p:ph idx="1"/>
          </p:nvPr>
        </p:nvSpPr>
        <p:spPr/>
        <p:txBody>
          <a:bodyPr>
            <a:normAutofit fontScale="92500" lnSpcReduction="10000"/>
          </a:bodyPr>
          <a:lstStyle/>
          <a:p>
            <a:pPr eaLnBrk="1" hangingPunct="1"/>
            <a:r>
              <a:rPr lang="en-US" sz="2800" dirty="0">
                <a:latin typeface="Calibri" panose="020F0502020204030204" pitchFamily="34" charset="0"/>
              </a:rPr>
              <a:t>Also called Laplace smoothing</a:t>
            </a:r>
            <a:endParaRPr lang="en-US" sz="2800" dirty="0">
              <a:latin typeface="Calibri" panose="020F0502020204030204" pitchFamily="34" charset="0"/>
            </a:endParaRPr>
          </a:p>
          <a:p>
            <a:pPr eaLnBrk="1" hangingPunct="1"/>
            <a:r>
              <a:rPr lang="en-US" sz="2800" dirty="0">
                <a:latin typeface="Calibri" panose="020F0502020204030204" pitchFamily="34" charset="0"/>
              </a:rPr>
              <a:t>Pretend we saw each word one more time than we did</a:t>
            </a:r>
            <a:endParaRPr lang="en-US" sz="2800" dirty="0">
              <a:latin typeface="Calibri" panose="020F0502020204030204" pitchFamily="34" charset="0"/>
            </a:endParaRPr>
          </a:p>
          <a:p>
            <a:pPr eaLnBrk="1" hangingPunct="1"/>
            <a:r>
              <a:rPr lang="en-US" sz="2800" dirty="0">
                <a:latin typeface="Calibri" panose="020F0502020204030204" pitchFamily="34" charset="0"/>
              </a:rPr>
              <a:t>Just add one to all the counts!</a:t>
            </a:r>
            <a:endParaRPr lang="en-US" sz="2800" dirty="0">
              <a:latin typeface="Calibri" panose="020F0502020204030204" pitchFamily="34" charset="0"/>
            </a:endParaRPr>
          </a:p>
          <a:p>
            <a:pPr eaLnBrk="1" hangingPunct="1"/>
            <a:endParaRPr lang="en-US" sz="2800" dirty="0">
              <a:latin typeface="Calibri" panose="020F0502020204030204" pitchFamily="34" charset="0"/>
            </a:endParaRPr>
          </a:p>
          <a:p>
            <a:pPr eaLnBrk="1" hangingPunct="1"/>
            <a:r>
              <a:rPr lang="en-US" sz="2800" dirty="0">
                <a:latin typeface="Calibri" panose="020F0502020204030204" pitchFamily="34" charset="0"/>
              </a:rPr>
              <a:t>MLE estimate:</a:t>
            </a:r>
            <a:endParaRPr lang="en-US" sz="2800" dirty="0">
              <a:latin typeface="Calibri" panose="020F0502020204030204" pitchFamily="34" charset="0"/>
            </a:endParaRPr>
          </a:p>
          <a:p>
            <a:pPr eaLnBrk="1" hangingPunct="1"/>
            <a:endParaRPr lang="en-US" sz="2800" dirty="0">
              <a:latin typeface="Calibri" panose="020F0502020204030204" pitchFamily="34" charset="0"/>
            </a:endParaRPr>
          </a:p>
          <a:p>
            <a:pPr eaLnBrk="1" hangingPunct="1"/>
            <a:r>
              <a:rPr lang="en-US" sz="2800" dirty="0">
                <a:latin typeface="Calibri" panose="020F0502020204030204" pitchFamily="34" charset="0"/>
              </a:rPr>
              <a:t>Add-1 estimate:</a:t>
            </a:r>
            <a:endParaRPr lang="en-US" sz="2800" dirty="0">
              <a:latin typeface="Calibri" panose="020F0502020204030204" pitchFamily="34" charset="0"/>
            </a:endParaRPr>
          </a:p>
          <a:p>
            <a:pPr eaLnBrk="1" hangingPunct="1"/>
            <a:endParaRPr lang="en-US" sz="2800" dirty="0">
              <a:latin typeface="Calibri" panose="020F0502020204030204" pitchFamily="34" charset="0"/>
            </a:endParaRPr>
          </a:p>
        </p:txBody>
      </p:sp>
      <p:pic>
        <p:nvPicPr>
          <p:cNvPr id="2" name="Picture 1"/>
          <p:cNvPicPr>
            <a:picLocks noChangeAspect="1"/>
          </p:cNvPicPr>
          <p:nvPr/>
        </p:nvPicPr>
        <p:blipFill rotWithShape="1">
          <a:blip r:embed="rId1"/>
          <a:srcRect r="30581"/>
          <a:stretch>
            <a:fillRect/>
          </a:stretch>
        </p:blipFill>
        <p:spPr>
          <a:xfrm>
            <a:off x="1828800" y="4239043"/>
            <a:ext cx="5016273" cy="819150"/>
          </a:xfrm>
          <a:prstGeom prst="rect">
            <a:avLst/>
          </a:prstGeom>
        </p:spPr>
      </p:pic>
      <p:pic>
        <p:nvPicPr>
          <p:cNvPr id="3" name="Picture 2"/>
          <p:cNvPicPr>
            <a:picLocks noChangeAspect="1"/>
          </p:cNvPicPr>
          <p:nvPr/>
        </p:nvPicPr>
        <p:blipFill>
          <a:blip r:embed="rId2"/>
          <a:stretch>
            <a:fillRect/>
          </a:stretch>
        </p:blipFill>
        <p:spPr>
          <a:xfrm>
            <a:off x="3765550" y="2960200"/>
            <a:ext cx="3854450" cy="849800"/>
          </a:xfrm>
          <a:prstGeom prst="rect">
            <a:avLst/>
          </a:prstGeom>
        </p:spPr>
      </p:pic>
      <p:pic>
        <p:nvPicPr>
          <p:cNvPr id="4" name="Picture 3"/>
          <p:cNvPicPr>
            <a:picLocks noChangeAspect="1"/>
          </p:cNvPicPr>
          <p:nvPr/>
        </p:nvPicPr>
        <p:blipFill rotWithShape="1">
          <a:blip r:embed="rId1"/>
          <a:srcRect l="70215"/>
          <a:stretch>
            <a:fillRect/>
          </a:stretch>
        </p:blipFill>
        <p:spPr>
          <a:xfrm>
            <a:off x="6845073" y="4239043"/>
            <a:ext cx="2152309" cy="819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59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59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5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a:t>Maximum Likelihood Estimates</a:t>
            </a:r>
            <a:endParaRPr lang="en-US"/>
          </a:p>
        </p:txBody>
      </p:sp>
      <p:sp>
        <p:nvSpPr>
          <p:cNvPr id="83971" name="Rectangle 3"/>
          <p:cNvSpPr>
            <a:spLocks noGrp="1" noChangeArrowheads="1"/>
          </p:cNvSpPr>
          <p:nvPr>
            <p:ph idx="1"/>
          </p:nvPr>
        </p:nvSpPr>
        <p:spPr/>
        <p:txBody>
          <a:bodyPr>
            <a:normAutofit fontScale="92500"/>
          </a:bodyPr>
          <a:lstStyle/>
          <a:p>
            <a:pPr eaLnBrk="1" hangingPunct="1"/>
            <a:r>
              <a:rPr lang="en-US" sz="2000" dirty="0">
                <a:latin typeface="Calibri" panose="020F0502020204030204" pitchFamily="34" charset="0"/>
              </a:rPr>
              <a:t>The maximum likelihood estimate</a:t>
            </a:r>
            <a:endParaRPr lang="en-US" sz="2000" dirty="0">
              <a:latin typeface="Calibri" panose="020F0502020204030204" pitchFamily="34" charset="0"/>
            </a:endParaRPr>
          </a:p>
          <a:p>
            <a:pPr lvl="1"/>
            <a:r>
              <a:rPr lang="en-US" sz="1800" dirty="0">
                <a:latin typeface="Calibri" panose="020F0502020204030204" pitchFamily="34" charset="0"/>
              </a:rPr>
              <a:t>of some parameter of a model M from a training set T</a:t>
            </a:r>
            <a:endParaRPr lang="en-US" sz="1800" dirty="0">
              <a:latin typeface="Calibri" panose="020F0502020204030204" pitchFamily="34" charset="0"/>
            </a:endParaRPr>
          </a:p>
          <a:p>
            <a:pPr lvl="1" eaLnBrk="1" hangingPunct="1"/>
            <a:r>
              <a:rPr lang="en-US" sz="1800" dirty="0">
                <a:latin typeface="Calibri" panose="020F0502020204030204" pitchFamily="34" charset="0"/>
              </a:rPr>
              <a:t>maximizes the likelihood of the training set T given the model M</a:t>
            </a:r>
            <a:endParaRPr lang="en-US" sz="1800" dirty="0">
              <a:latin typeface="Calibri" panose="020F0502020204030204" pitchFamily="34" charset="0"/>
            </a:endParaRPr>
          </a:p>
          <a:p>
            <a:pPr eaLnBrk="1" hangingPunct="1"/>
            <a:r>
              <a:rPr lang="en-US" sz="2000" dirty="0">
                <a:latin typeface="Calibri" panose="020F0502020204030204" pitchFamily="34" charset="0"/>
              </a:rPr>
              <a:t>Suppose the word “bagel” occurs 400 times in a corpus of a million words</a:t>
            </a:r>
            <a:endParaRPr lang="en-US" sz="2000" dirty="0">
              <a:latin typeface="Calibri" panose="020F0502020204030204" pitchFamily="34" charset="0"/>
            </a:endParaRPr>
          </a:p>
          <a:p>
            <a:pPr eaLnBrk="1" hangingPunct="1"/>
            <a:r>
              <a:rPr lang="en-US" sz="2000" dirty="0">
                <a:latin typeface="Calibri" panose="020F0502020204030204" pitchFamily="34" charset="0"/>
              </a:rPr>
              <a:t>What is the probability that a random word from some other text will be “bagel”?</a:t>
            </a:r>
            <a:endParaRPr lang="en-US" sz="2000" dirty="0">
              <a:latin typeface="Calibri" panose="020F0502020204030204" pitchFamily="34" charset="0"/>
            </a:endParaRPr>
          </a:p>
          <a:p>
            <a:pPr eaLnBrk="1" hangingPunct="1"/>
            <a:r>
              <a:rPr lang="en-US" sz="2000" dirty="0">
                <a:latin typeface="Calibri" panose="020F0502020204030204" pitchFamily="34" charset="0"/>
              </a:rPr>
              <a:t>MLE estimate is 400/1,000,000 = .0004</a:t>
            </a:r>
            <a:endParaRPr lang="en-US" sz="2000" dirty="0">
              <a:latin typeface="Calibri" panose="020F0502020204030204" pitchFamily="34" charset="0"/>
            </a:endParaRPr>
          </a:p>
          <a:p>
            <a:r>
              <a:rPr lang="en-US" sz="2200" dirty="0">
                <a:latin typeface="Calibri" panose="020F0502020204030204" pitchFamily="34" charset="0"/>
              </a:rPr>
              <a:t>This may be a bad estimate for some other corpus</a:t>
            </a:r>
            <a:endParaRPr lang="en-US" sz="2200" dirty="0">
              <a:latin typeface="Calibri" panose="020F0502020204030204" pitchFamily="34" charset="0"/>
            </a:endParaRPr>
          </a:p>
          <a:p>
            <a:pPr lvl="1"/>
            <a:r>
              <a:rPr lang="en-US" sz="1800" dirty="0">
                <a:latin typeface="Calibri" panose="020F0502020204030204" pitchFamily="34" charset="0"/>
              </a:rPr>
              <a:t>But it is the </a:t>
            </a:r>
            <a:r>
              <a:rPr lang="en-US" sz="1800" b="1" dirty="0">
                <a:latin typeface="Calibri" panose="020F0502020204030204" pitchFamily="34" charset="0"/>
              </a:rPr>
              <a:t>estimate</a:t>
            </a:r>
            <a:r>
              <a:rPr lang="en-US" sz="1800" dirty="0">
                <a:latin typeface="Calibri" panose="020F0502020204030204" pitchFamily="34" charset="0"/>
              </a:rPr>
              <a:t> that makes it </a:t>
            </a:r>
            <a:r>
              <a:rPr lang="en-US" sz="1800" b="1" dirty="0">
                <a:latin typeface="Calibri" panose="020F0502020204030204" pitchFamily="34" charset="0"/>
              </a:rPr>
              <a:t>most likely</a:t>
            </a:r>
            <a:r>
              <a:rPr lang="en-US" sz="1800" dirty="0">
                <a:latin typeface="Calibri" panose="020F0502020204030204" pitchFamily="34" charset="0"/>
              </a:rPr>
              <a:t> that “bagel” will occur 400 times in a million word corpus.</a:t>
            </a:r>
            <a:endParaRPr lang="en-US" sz="2400" dirty="0">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9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97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39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9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97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97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97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39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a:xfrm>
            <a:off x="609600" y="329253"/>
            <a:ext cx="7543800" cy="680397"/>
          </a:xfrm>
        </p:spPr>
        <p:txBody>
          <a:bodyPr>
            <a:normAutofit fontScale="90000"/>
          </a:bodyPr>
          <a:lstStyle/>
          <a:p>
            <a:pPr eaLnBrk="1" hangingPunct="1"/>
            <a:r>
              <a:rPr lang="en-US" dirty="0">
                <a:ea typeface="MS PGothic" panose="020B0600070205080204" charset="-128"/>
                <a:cs typeface="MS PGothic" panose="020B0600070205080204" charset="-128"/>
              </a:rPr>
              <a:t>Berkeley Restaurant Corpus: Laplace smoothed bigram counts</a:t>
            </a:r>
            <a:endParaRPr lang="en-US" dirty="0">
              <a:ea typeface="MS PGothic" panose="020B0600070205080204" charset="-128"/>
              <a:cs typeface="MS PGothic" panose="020B0600070205080204" charset="-128"/>
            </a:endParaRPr>
          </a:p>
        </p:txBody>
      </p:sp>
      <p:pic>
        <p:nvPicPr>
          <p:cNvPr id="5" name="Picture 4" descr="addone4"/>
          <p:cNvPicPr>
            <a:picLocks noChangeAspect="1" noChangeArrowheads="1"/>
          </p:cNvPicPr>
          <p:nvPr/>
        </p:nvPicPr>
        <p:blipFill>
          <a:blip r:embed="rId1"/>
          <a:srcRect/>
          <a:stretch>
            <a:fillRect/>
          </a:stretch>
        </p:blipFill>
        <p:spPr bwMode="auto">
          <a:xfrm>
            <a:off x="304800" y="1581150"/>
            <a:ext cx="8940800" cy="3180862"/>
          </a:xfrm>
          <a:prstGeom prst="rect">
            <a:avLst/>
          </a:prstGeom>
          <a:noFill/>
          <a:ln w="9525">
            <a:noFill/>
            <a:miter lim="800000"/>
            <a:headEnd/>
            <a:tailEnd/>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p:txBody>
          <a:bodyPr/>
          <a:lstStyle/>
          <a:p>
            <a:pPr eaLnBrk="1" hangingPunct="1"/>
            <a:r>
              <a:rPr lang="en-US" dirty="0">
                <a:ea typeface="MS PGothic" panose="020B0600070205080204" charset="-128"/>
                <a:cs typeface="MS PGothic" panose="020B0600070205080204" charset="-128"/>
              </a:rPr>
              <a:t>Laplace-smoothed bigrams</a:t>
            </a:r>
            <a:endParaRPr lang="en-US" dirty="0">
              <a:ea typeface="MS PGothic" panose="020B0600070205080204" charset="-128"/>
              <a:cs typeface="MS PGothic" panose="020B0600070205080204" charset="-128"/>
            </a:endParaRPr>
          </a:p>
        </p:txBody>
      </p:sp>
      <p:pic>
        <p:nvPicPr>
          <p:cNvPr id="6" name="Picture 4" descr="addone6"/>
          <p:cNvPicPr>
            <a:picLocks noChangeAspect="1" noChangeArrowheads="1"/>
          </p:cNvPicPr>
          <p:nvPr/>
        </p:nvPicPr>
        <p:blipFill>
          <a:blip r:embed="rId1"/>
          <a:srcRect/>
          <a:stretch>
            <a:fillRect/>
          </a:stretch>
        </p:blipFill>
        <p:spPr bwMode="auto">
          <a:xfrm>
            <a:off x="1524000" y="1322510"/>
            <a:ext cx="5486400" cy="1173039"/>
          </a:xfrm>
          <a:prstGeom prst="rect">
            <a:avLst/>
          </a:prstGeom>
          <a:noFill/>
          <a:ln w="9525">
            <a:noFill/>
            <a:miter lim="800000"/>
            <a:headEnd/>
            <a:tailEnd/>
          </a:ln>
        </p:spPr>
      </p:pic>
      <p:pic>
        <p:nvPicPr>
          <p:cNvPr id="7" name="Picture 5" descr="laplace2"/>
          <p:cNvPicPr>
            <a:picLocks noChangeAspect="1" noChangeArrowheads="1"/>
          </p:cNvPicPr>
          <p:nvPr/>
        </p:nvPicPr>
        <p:blipFill>
          <a:blip r:embed="rId2"/>
          <a:srcRect/>
          <a:stretch>
            <a:fillRect/>
          </a:stretch>
        </p:blipFill>
        <p:spPr bwMode="auto">
          <a:xfrm>
            <a:off x="304800" y="2647950"/>
            <a:ext cx="8568505" cy="2313199"/>
          </a:xfrm>
          <a:prstGeom prst="rect">
            <a:avLst/>
          </a:prstGeom>
          <a:noFill/>
          <a:ln w="9525">
            <a:noFill/>
            <a:miter lim="800000"/>
            <a:headEnd/>
            <a:tailEnd/>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p:nvPr>
        </p:nvSpPr>
        <p:spPr/>
        <p:txBody>
          <a:bodyPr/>
          <a:lstStyle/>
          <a:p>
            <a:pPr eaLnBrk="1" hangingPunct="1"/>
            <a:r>
              <a:rPr lang="en-US" dirty="0">
                <a:ea typeface="MS PGothic" panose="020B0600070205080204" charset="-128"/>
                <a:cs typeface="MS PGothic" panose="020B0600070205080204" charset="-128"/>
              </a:rPr>
              <a:t>Reconstituted counts</a:t>
            </a:r>
            <a:endParaRPr lang="en-US" dirty="0">
              <a:ea typeface="MS PGothic" panose="020B0600070205080204" charset="-128"/>
              <a:cs typeface="MS PGothic" panose="020B0600070205080204" charset="-128"/>
            </a:endParaRPr>
          </a:p>
        </p:txBody>
      </p:sp>
      <p:pic>
        <p:nvPicPr>
          <p:cNvPr id="6" name="Picture 4" descr="addone8"/>
          <p:cNvPicPr>
            <a:picLocks noChangeAspect="1" noChangeArrowheads="1"/>
          </p:cNvPicPr>
          <p:nvPr/>
        </p:nvPicPr>
        <p:blipFill>
          <a:blip r:embed="rId1"/>
          <a:srcRect t="7458"/>
          <a:stretch>
            <a:fillRect/>
          </a:stretch>
        </p:blipFill>
        <p:spPr bwMode="auto">
          <a:xfrm>
            <a:off x="1524000" y="1200150"/>
            <a:ext cx="5715635" cy="945515"/>
          </a:xfrm>
          <a:prstGeom prst="rect">
            <a:avLst/>
          </a:prstGeom>
          <a:noFill/>
          <a:ln w="9525">
            <a:noFill/>
            <a:miter lim="800000"/>
            <a:headEnd/>
            <a:tailEnd/>
          </a:ln>
        </p:spPr>
      </p:pic>
      <p:pic>
        <p:nvPicPr>
          <p:cNvPr id="7" name="Picture 5" descr="laplace3"/>
          <p:cNvPicPr>
            <a:picLocks noChangeAspect="1" noChangeArrowheads="1"/>
          </p:cNvPicPr>
          <p:nvPr/>
        </p:nvPicPr>
        <p:blipFill>
          <a:blip r:embed="rId2"/>
          <a:srcRect/>
          <a:stretch>
            <a:fillRect/>
          </a:stretch>
        </p:blipFill>
        <p:spPr bwMode="auto">
          <a:xfrm>
            <a:off x="304800" y="2326524"/>
            <a:ext cx="8534400" cy="2847763"/>
          </a:xfrm>
          <a:prstGeom prst="rect">
            <a:avLst/>
          </a:prstGeom>
          <a:noFill/>
          <a:ln w="9525">
            <a:noFill/>
            <a:miter lim="800000"/>
            <a:headEnd/>
            <a:tailEnd/>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p:txBody>
          <a:bodyPr/>
          <a:lstStyle/>
          <a:p>
            <a:pPr eaLnBrk="1" hangingPunct="1"/>
            <a:r>
              <a:rPr lang="en-US" dirty="0">
                <a:ea typeface="MS PGothic" panose="020B0600070205080204" charset="-128"/>
                <a:cs typeface="MS PGothic" panose="020B0600070205080204" charset="-128"/>
              </a:rPr>
              <a:t>Compare with raw bigram counts</a:t>
            </a:r>
            <a:endParaRPr lang="en-US" dirty="0">
              <a:ea typeface="MS PGothic" panose="020B0600070205080204" charset="-128"/>
              <a:cs typeface="MS PGothic" panose="020B0600070205080204" charset="-128"/>
            </a:endParaRPr>
          </a:p>
        </p:txBody>
      </p:sp>
      <p:pic>
        <p:nvPicPr>
          <p:cNvPr id="5" name="Picture 4" descr="berp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19942" y="819150"/>
            <a:ext cx="6157258" cy="2209800"/>
          </a:xfrm>
          <a:prstGeom prst="rect">
            <a:avLst/>
          </a:prstGeom>
          <a:noFill/>
          <a:ln>
            <a:noFill/>
          </a:ln>
        </p:spPr>
      </p:pic>
      <p:pic>
        <p:nvPicPr>
          <p:cNvPr id="6" name="Picture 5" descr="laplace3"/>
          <p:cNvPicPr>
            <a:picLocks noChangeAspect="1" noChangeArrowheads="1"/>
          </p:cNvPicPr>
          <p:nvPr/>
        </p:nvPicPr>
        <p:blipFill>
          <a:blip r:embed="rId2"/>
          <a:srcRect/>
          <a:stretch>
            <a:fillRect/>
          </a:stretch>
        </p:blipFill>
        <p:spPr bwMode="auto">
          <a:xfrm>
            <a:off x="1905000" y="3007678"/>
            <a:ext cx="6400800" cy="2135822"/>
          </a:xfrm>
          <a:prstGeom prst="rect">
            <a:avLst/>
          </a:prstGeom>
          <a:noFill/>
          <a:ln w="9525">
            <a:noFill/>
            <a:miter lim="800000"/>
            <a:headEnd/>
            <a:tailEnd/>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r>
              <a:rPr lang="en-US" dirty="0"/>
              <a:t>Add-1 estimation is a blunt instrument</a:t>
            </a:r>
            <a:endParaRPr lang="en-US" dirty="0"/>
          </a:p>
        </p:txBody>
      </p:sp>
      <p:sp>
        <p:nvSpPr>
          <p:cNvPr id="118787" name="Rectangle 3"/>
          <p:cNvSpPr>
            <a:spLocks noGrp="1" noChangeArrowheads="1"/>
          </p:cNvSpPr>
          <p:nvPr>
            <p:ph idx="1"/>
          </p:nvPr>
        </p:nvSpPr>
        <p:spPr/>
        <p:txBody>
          <a:bodyPr/>
          <a:lstStyle/>
          <a:p>
            <a:pPr eaLnBrk="1" hangingPunct="1"/>
            <a:r>
              <a:rPr lang="en-US" sz="2400" dirty="0">
                <a:latin typeface="Calibri" panose="020F0502020204030204" pitchFamily="34" charset="0"/>
              </a:rPr>
              <a:t>So add-1 isn’t used for N-grams: </a:t>
            </a:r>
            <a:endParaRPr lang="en-US" sz="2400" dirty="0">
              <a:latin typeface="Calibri" panose="020F0502020204030204" pitchFamily="34" charset="0"/>
            </a:endParaRPr>
          </a:p>
          <a:p>
            <a:pPr lvl="1"/>
            <a:r>
              <a:rPr lang="en-US" sz="2000" dirty="0">
                <a:latin typeface="Calibri" panose="020F0502020204030204" pitchFamily="34" charset="0"/>
              </a:rPr>
              <a:t>Generally we use interpolation or backoff instead</a:t>
            </a:r>
            <a:endParaRPr lang="en-US" sz="2000" dirty="0">
              <a:latin typeface="Calibri" panose="020F0502020204030204" pitchFamily="34" charset="0"/>
            </a:endParaRPr>
          </a:p>
          <a:p>
            <a:pPr eaLnBrk="1" hangingPunct="1"/>
            <a:r>
              <a:rPr lang="en-US" sz="2400" dirty="0">
                <a:latin typeface="Calibri" panose="020F0502020204030204" pitchFamily="34" charset="0"/>
              </a:rPr>
              <a:t>But add-1 is used to smooth other NLP models</a:t>
            </a:r>
            <a:endParaRPr lang="en-US" sz="2400" dirty="0">
              <a:latin typeface="Calibri" panose="020F0502020204030204" pitchFamily="34" charset="0"/>
            </a:endParaRPr>
          </a:p>
          <a:p>
            <a:pPr lvl="1"/>
            <a:r>
              <a:rPr lang="en-US" sz="2400" dirty="0">
                <a:latin typeface="Calibri" panose="020F0502020204030204" pitchFamily="34" charset="0"/>
              </a:rPr>
              <a:t>For text classification </a:t>
            </a:r>
            <a:endParaRPr lang="en-US" sz="2400" dirty="0">
              <a:latin typeface="Calibri" panose="020F0502020204030204" pitchFamily="34" charset="0"/>
            </a:endParaRPr>
          </a:p>
          <a:p>
            <a:pPr lvl="1" eaLnBrk="1" hangingPunct="1"/>
            <a:r>
              <a:rPr lang="en-US" sz="2400" dirty="0">
                <a:latin typeface="Calibri" panose="020F0502020204030204" pitchFamily="34" charset="0"/>
              </a:rPr>
              <a:t>In domains where the number of zeros isn’t so huge.</a:t>
            </a:r>
            <a:endParaRPr lang="en-US" sz="2400" dirty="0">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78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878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878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dirty="0"/>
              <a:t>Language Modeling (LM) more formally</a:t>
            </a:r>
            <a:endParaRPr lang="en-US" dirty="0"/>
          </a:p>
        </p:txBody>
      </p:sp>
      <p:sp>
        <p:nvSpPr>
          <p:cNvPr id="63491" name="Rectangle 3"/>
          <p:cNvSpPr>
            <a:spLocks noGrp="1" noChangeArrowheads="1"/>
          </p:cNvSpPr>
          <p:nvPr>
            <p:ph idx="1"/>
          </p:nvPr>
        </p:nvSpPr>
        <p:spPr/>
        <p:txBody>
          <a:bodyPr>
            <a:normAutofit/>
          </a:bodyPr>
          <a:lstStyle/>
          <a:p>
            <a:pPr eaLnBrk="1" hangingPunct="1"/>
            <a:r>
              <a:rPr lang="en-US" sz="2800" dirty="0">
                <a:latin typeface="Calibri" panose="020F0502020204030204" pitchFamily="34" charset="0"/>
              </a:rPr>
              <a:t>Goal: compute the probability of a sentence or sequence of words W:</a:t>
            </a:r>
            <a:endParaRPr lang="en-US" sz="2800" dirty="0">
              <a:latin typeface="Calibri" panose="020F0502020204030204" pitchFamily="34" charset="0"/>
            </a:endParaRPr>
          </a:p>
          <a:p>
            <a:pPr lvl="1" eaLnBrk="1" hangingPunct="1">
              <a:buNone/>
            </a:pPr>
            <a:r>
              <a:rPr lang="en-US" sz="2800" dirty="0">
                <a:latin typeface="Calibri" panose="020F0502020204030204" pitchFamily="34" charset="0"/>
              </a:rPr>
              <a:t>     </a:t>
            </a:r>
            <a:r>
              <a:rPr lang="en-US" dirty="0">
                <a:latin typeface="Calibri" panose="020F0502020204030204" pitchFamily="34" charset="0"/>
              </a:rPr>
              <a:t>P(W) = P(w</a:t>
            </a:r>
            <a:r>
              <a:rPr lang="en-US" baseline="-25000" dirty="0">
                <a:latin typeface="Calibri" panose="020F0502020204030204" pitchFamily="34" charset="0"/>
              </a:rPr>
              <a:t>1</a:t>
            </a:r>
            <a:r>
              <a:rPr lang="en-US" dirty="0">
                <a:latin typeface="Calibri" panose="020F0502020204030204" pitchFamily="34" charset="0"/>
              </a:rPr>
              <a:t>,w</a:t>
            </a:r>
            <a:r>
              <a:rPr lang="en-US" baseline="-25000" dirty="0">
                <a:latin typeface="Calibri" panose="020F0502020204030204" pitchFamily="34" charset="0"/>
              </a:rPr>
              <a:t>2</a:t>
            </a:r>
            <a:r>
              <a:rPr lang="en-US" dirty="0">
                <a:latin typeface="Calibri" panose="020F0502020204030204" pitchFamily="34" charset="0"/>
              </a:rPr>
              <a:t>,w</a:t>
            </a:r>
            <a:r>
              <a:rPr lang="en-US" baseline="-25000" dirty="0">
                <a:latin typeface="Calibri" panose="020F0502020204030204" pitchFamily="34" charset="0"/>
              </a:rPr>
              <a:t>3</a:t>
            </a:r>
            <a:r>
              <a:rPr lang="en-US" dirty="0">
                <a:latin typeface="Calibri" panose="020F0502020204030204" pitchFamily="34" charset="0"/>
              </a:rPr>
              <a:t>,w</a:t>
            </a:r>
            <a:r>
              <a:rPr lang="en-US" baseline="-25000" dirty="0">
                <a:latin typeface="Calibri" panose="020F0502020204030204" pitchFamily="34" charset="0"/>
              </a:rPr>
              <a:t>4</a:t>
            </a:r>
            <a:r>
              <a:rPr lang="en-US" dirty="0">
                <a:latin typeface="Calibri" panose="020F0502020204030204" pitchFamily="34" charset="0"/>
              </a:rPr>
              <a:t>,w</a:t>
            </a:r>
            <a:r>
              <a:rPr lang="en-US" baseline="-25000" dirty="0">
                <a:latin typeface="Calibri" panose="020F0502020204030204" pitchFamily="34" charset="0"/>
              </a:rPr>
              <a:t>5</a:t>
            </a:r>
            <a:r>
              <a:rPr lang="en-US" dirty="0">
                <a:latin typeface="Calibri" panose="020F0502020204030204" pitchFamily="34" charset="0"/>
              </a:rPr>
              <a:t>…</a:t>
            </a:r>
            <a:r>
              <a:rPr lang="en-US" dirty="0" err="1">
                <a:latin typeface="Calibri" panose="020F0502020204030204" pitchFamily="34" charset="0"/>
              </a:rPr>
              <a:t>w</a:t>
            </a:r>
            <a:r>
              <a:rPr lang="en-US" baseline="-25000" dirty="0" err="1">
                <a:latin typeface="Calibri" panose="020F0502020204030204" pitchFamily="34" charset="0"/>
              </a:rPr>
              <a:t>n</a:t>
            </a:r>
            <a:r>
              <a:rPr lang="en-US" dirty="0">
                <a:latin typeface="Calibri" panose="020F0502020204030204" pitchFamily="34" charset="0"/>
              </a:rPr>
              <a:t>)</a:t>
            </a:r>
            <a:endParaRPr lang="en-US" dirty="0">
              <a:latin typeface="Calibri" panose="020F0502020204030204" pitchFamily="34" charset="0"/>
            </a:endParaRPr>
          </a:p>
          <a:p>
            <a:pPr eaLnBrk="1" hangingPunct="1"/>
            <a:r>
              <a:rPr lang="en-US" sz="2800" dirty="0">
                <a:latin typeface="Calibri" panose="020F0502020204030204" pitchFamily="34" charset="0"/>
              </a:rPr>
              <a:t>Related task: probability of an upcoming word:</a:t>
            </a:r>
            <a:endParaRPr lang="en-US" sz="2800" dirty="0">
              <a:latin typeface="Calibri" panose="020F0502020204030204" pitchFamily="34" charset="0"/>
            </a:endParaRPr>
          </a:p>
          <a:p>
            <a:pPr lvl="1">
              <a:buNone/>
            </a:pPr>
            <a:r>
              <a:rPr lang="en-US" dirty="0">
                <a:latin typeface="Calibri" panose="020F0502020204030204" pitchFamily="34" charset="0"/>
              </a:rPr>
              <a:t>      P(w</a:t>
            </a:r>
            <a:r>
              <a:rPr lang="en-US" baseline="-25000" dirty="0">
                <a:latin typeface="Calibri" panose="020F0502020204030204" pitchFamily="34" charset="0"/>
              </a:rPr>
              <a:t>5</a:t>
            </a:r>
            <a:r>
              <a:rPr lang="en-US" dirty="0">
                <a:latin typeface="Calibri" panose="020F0502020204030204" pitchFamily="34" charset="0"/>
              </a:rPr>
              <a:t>|w</a:t>
            </a:r>
            <a:r>
              <a:rPr lang="en-US" baseline="-25000" dirty="0">
                <a:latin typeface="Calibri" panose="020F0502020204030204" pitchFamily="34" charset="0"/>
              </a:rPr>
              <a:t>1</a:t>
            </a:r>
            <a:r>
              <a:rPr lang="en-US" dirty="0">
                <a:latin typeface="Calibri" panose="020F0502020204030204" pitchFamily="34" charset="0"/>
              </a:rPr>
              <a:t>,w</a:t>
            </a:r>
            <a:r>
              <a:rPr lang="en-US" baseline="-25000" dirty="0">
                <a:latin typeface="Calibri" panose="020F0502020204030204" pitchFamily="34" charset="0"/>
              </a:rPr>
              <a:t>2</a:t>
            </a:r>
            <a:r>
              <a:rPr lang="en-US" dirty="0">
                <a:latin typeface="Calibri" panose="020F0502020204030204" pitchFamily="34" charset="0"/>
              </a:rPr>
              <a:t>,w</a:t>
            </a:r>
            <a:r>
              <a:rPr lang="en-US" baseline="-25000" dirty="0">
                <a:latin typeface="Calibri" panose="020F0502020204030204" pitchFamily="34" charset="0"/>
              </a:rPr>
              <a:t>3</a:t>
            </a:r>
            <a:r>
              <a:rPr lang="en-US" dirty="0">
                <a:latin typeface="Calibri" panose="020F0502020204030204" pitchFamily="34" charset="0"/>
              </a:rPr>
              <a:t>,w</a:t>
            </a:r>
            <a:r>
              <a:rPr lang="en-US" baseline="-25000" dirty="0">
                <a:latin typeface="Calibri" panose="020F0502020204030204" pitchFamily="34" charset="0"/>
              </a:rPr>
              <a:t>4</a:t>
            </a:r>
            <a:r>
              <a:rPr lang="en-US" dirty="0">
                <a:latin typeface="Calibri" panose="020F0502020204030204" pitchFamily="34" charset="0"/>
              </a:rPr>
              <a:t>)  or P(w</a:t>
            </a:r>
            <a:r>
              <a:rPr lang="en-US" baseline="-25000" dirty="0">
                <a:latin typeface="Calibri" panose="020F0502020204030204" pitchFamily="34" charset="0"/>
              </a:rPr>
              <a:t>n</a:t>
            </a:r>
            <a:r>
              <a:rPr lang="en-US" dirty="0">
                <a:latin typeface="Calibri" panose="020F0502020204030204" pitchFamily="34" charset="0"/>
              </a:rPr>
              <a:t>|w</a:t>
            </a:r>
            <a:r>
              <a:rPr lang="en-US" baseline="-25000" dirty="0">
                <a:latin typeface="Calibri" panose="020F0502020204030204" pitchFamily="34" charset="0"/>
              </a:rPr>
              <a:t>1</a:t>
            </a:r>
            <a:r>
              <a:rPr lang="en-US" dirty="0">
                <a:latin typeface="Calibri" panose="020F0502020204030204" pitchFamily="34" charset="0"/>
              </a:rPr>
              <a:t>,w</a:t>
            </a:r>
            <a:r>
              <a:rPr lang="en-US" baseline="-25000" dirty="0">
                <a:latin typeface="Calibri" panose="020F0502020204030204" pitchFamily="34" charset="0"/>
              </a:rPr>
              <a:t>2</a:t>
            </a:r>
            <a:r>
              <a:rPr lang="en-US" dirty="0">
                <a:latin typeface="Calibri" panose="020F0502020204030204" pitchFamily="34" charset="0"/>
              </a:rPr>
              <a:t>…w</a:t>
            </a:r>
            <a:r>
              <a:rPr lang="en-US" baseline="-25000" dirty="0">
                <a:latin typeface="Calibri" panose="020F0502020204030204" pitchFamily="34" charset="0"/>
              </a:rPr>
              <a:t>n-1</a:t>
            </a:r>
            <a:r>
              <a:rPr lang="en-US" dirty="0">
                <a:latin typeface="Calibri" panose="020F0502020204030204" pitchFamily="34" charset="0"/>
              </a:rPr>
              <a:t>)</a:t>
            </a:r>
            <a:endParaRPr lang="en-US" dirty="0">
              <a:latin typeface="Calibri" panose="020F0502020204030204" pitchFamily="34" charset="0"/>
            </a:endParaRPr>
          </a:p>
          <a:p>
            <a:pPr eaLnBrk="1" hangingPunct="1"/>
            <a:r>
              <a:rPr lang="en-US" dirty="0">
                <a:latin typeface="Calibri" panose="020F0502020204030204" pitchFamily="34" charset="0"/>
              </a:rPr>
              <a:t>An LM </a:t>
            </a:r>
            <a:r>
              <a:rPr lang="en-US" sz="2800" dirty="0">
                <a:latin typeface="Calibri" panose="020F0502020204030204" pitchFamily="34" charset="0"/>
              </a:rPr>
              <a:t>computes either of these:</a:t>
            </a:r>
            <a:endParaRPr lang="en-US" sz="2800" dirty="0">
              <a:latin typeface="Calibri" panose="020F0502020204030204" pitchFamily="34" charset="0"/>
            </a:endParaRPr>
          </a:p>
          <a:p>
            <a:pPr lvl="1" eaLnBrk="1" hangingPunct="1">
              <a:buNone/>
            </a:pPr>
            <a:r>
              <a:rPr lang="en-US" dirty="0">
                <a:latin typeface="Calibri" panose="020F0502020204030204" pitchFamily="34" charset="0"/>
              </a:rPr>
              <a:t>          P(W)     or     P(w</a:t>
            </a:r>
            <a:r>
              <a:rPr lang="en-US" baseline="-25000" dirty="0">
                <a:latin typeface="Calibri" panose="020F0502020204030204" pitchFamily="34" charset="0"/>
              </a:rPr>
              <a:t>n</a:t>
            </a:r>
            <a:r>
              <a:rPr lang="en-US" dirty="0">
                <a:latin typeface="Calibri" panose="020F0502020204030204" pitchFamily="34" charset="0"/>
              </a:rPr>
              <a:t>|w</a:t>
            </a:r>
            <a:r>
              <a:rPr lang="en-US" baseline="-25000" dirty="0">
                <a:latin typeface="Calibri" panose="020F0502020204030204" pitchFamily="34" charset="0"/>
              </a:rPr>
              <a:t>1</a:t>
            </a:r>
            <a:r>
              <a:rPr lang="en-US" dirty="0">
                <a:latin typeface="Calibri" panose="020F0502020204030204" pitchFamily="34" charset="0"/>
              </a:rPr>
              <a:t>,w</a:t>
            </a:r>
            <a:r>
              <a:rPr lang="en-US" baseline="-25000" dirty="0">
                <a:latin typeface="Calibri" panose="020F0502020204030204" pitchFamily="34" charset="0"/>
              </a:rPr>
              <a:t>2</a:t>
            </a:r>
            <a:r>
              <a:rPr lang="en-US" dirty="0">
                <a:latin typeface="Calibri" panose="020F0502020204030204" pitchFamily="34" charset="0"/>
              </a:rPr>
              <a:t>…w</a:t>
            </a:r>
            <a:r>
              <a:rPr lang="en-US" baseline="-25000" dirty="0">
                <a:latin typeface="Calibri" panose="020F0502020204030204" pitchFamily="34" charset="0"/>
              </a:rPr>
              <a:t>n-1</a:t>
            </a:r>
            <a:r>
              <a:rPr lang="en-US" dirty="0">
                <a:latin typeface="Calibri" panose="020F0502020204030204" pitchFamily="34" charset="0"/>
              </a:rPr>
              <a:t>)</a:t>
            </a:r>
            <a:endParaRPr lang="en-US" sz="2400" dirty="0">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49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49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349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4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p:txBody>
          <a:bodyPr/>
          <a:lstStyle/>
          <a:p>
            <a:pPr eaLnBrk="1" hangingPunct="1"/>
            <a:r>
              <a:rPr lang="en-US" dirty="0" err="1">
                <a:ea typeface="MS PGothic" panose="020B0600070205080204" charset="-128"/>
                <a:cs typeface="MS PGothic" panose="020B0600070205080204" charset="-128"/>
              </a:rPr>
              <a:t>Backoff</a:t>
            </a:r>
            <a:r>
              <a:rPr lang="en-US" dirty="0">
                <a:ea typeface="MS PGothic" panose="020B0600070205080204" charset="-128"/>
                <a:cs typeface="MS PGothic" panose="020B0600070205080204" charset="-128"/>
              </a:rPr>
              <a:t> and Interpolation</a:t>
            </a:r>
            <a:endParaRPr lang="en-US" dirty="0">
              <a:ea typeface="MS PGothic" panose="020B0600070205080204" charset="-128"/>
              <a:cs typeface="MS PGothic" panose="020B0600070205080204" charset="-128"/>
            </a:endParaRPr>
          </a:p>
        </p:txBody>
      </p:sp>
      <p:sp>
        <p:nvSpPr>
          <p:cNvPr id="57346" name="Rectangle 3"/>
          <p:cNvSpPr>
            <a:spLocks noGrp="1" noChangeArrowheads="1"/>
          </p:cNvSpPr>
          <p:nvPr>
            <p:ph idx="1"/>
          </p:nvPr>
        </p:nvSpPr>
        <p:spPr>
          <a:xfrm>
            <a:off x="822960" y="1200150"/>
            <a:ext cx="7863840" cy="3823648"/>
          </a:xfrm>
        </p:spPr>
        <p:txBody>
          <a:bodyPr>
            <a:normAutofit lnSpcReduction="10000"/>
          </a:bodyPr>
          <a:lstStyle/>
          <a:p>
            <a:pPr eaLnBrk="1" hangingPunct="1"/>
            <a:r>
              <a:rPr lang="en-US" dirty="0">
                <a:ea typeface="MS PGothic" panose="020B0600070205080204" charset="-128"/>
              </a:rPr>
              <a:t>Sometimes it helps to use </a:t>
            </a:r>
            <a:r>
              <a:rPr lang="en-US" b="1" dirty="0">
                <a:ea typeface="MS PGothic" panose="020B0600070205080204" charset="-128"/>
              </a:rPr>
              <a:t>less</a:t>
            </a:r>
            <a:r>
              <a:rPr lang="en-US" dirty="0">
                <a:ea typeface="MS PGothic" panose="020B0600070205080204" charset="-128"/>
              </a:rPr>
              <a:t> context</a:t>
            </a:r>
            <a:endParaRPr lang="en-US" altLang="ja-JP" dirty="0">
              <a:ea typeface="MS PGothic" panose="020B0600070205080204" charset="-128"/>
            </a:endParaRPr>
          </a:p>
          <a:p>
            <a:pPr lvl="1" eaLnBrk="1" hangingPunct="1"/>
            <a:r>
              <a:rPr lang="en-US" dirty="0">
                <a:ea typeface="MS PGothic" panose="020B0600070205080204" charset="-128"/>
              </a:rPr>
              <a:t>Condition on less context for contexts you know less </a:t>
            </a:r>
            <a:r>
              <a:rPr lang="en-US" altLang="ja-JP" dirty="0">
                <a:ea typeface="MS PGothic" panose="020B0600070205080204" charset="-128"/>
              </a:rPr>
              <a:t>about </a:t>
            </a:r>
            <a:endParaRPr lang="en-US" b="1" dirty="0">
              <a:ea typeface="MS PGothic" panose="020B0600070205080204" charset="-128"/>
            </a:endParaRPr>
          </a:p>
          <a:p>
            <a:pPr eaLnBrk="1" hangingPunct="1"/>
            <a:r>
              <a:rPr lang="en-US" b="1" dirty="0" err="1">
                <a:ea typeface="MS PGothic" panose="020B0600070205080204" charset="-128"/>
              </a:rPr>
              <a:t>Backoff</a:t>
            </a:r>
            <a:r>
              <a:rPr lang="en-US" b="1" dirty="0">
                <a:ea typeface="MS PGothic" panose="020B0600070205080204" charset="-128"/>
              </a:rPr>
              <a:t>: </a:t>
            </a:r>
            <a:endParaRPr lang="en-US" b="1" dirty="0">
              <a:ea typeface="MS PGothic" panose="020B0600070205080204" charset="-128"/>
            </a:endParaRPr>
          </a:p>
          <a:p>
            <a:pPr lvl="1"/>
            <a:r>
              <a:rPr lang="en-US" dirty="0">
                <a:ea typeface="MS PGothic" panose="020B0600070205080204" charset="-128"/>
              </a:rPr>
              <a:t>use trigram if you have good evidence,</a:t>
            </a:r>
            <a:endParaRPr lang="en-US" dirty="0">
              <a:ea typeface="MS PGothic" panose="020B0600070205080204" charset="-128"/>
            </a:endParaRPr>
          </a:p>
          <a:p>
            <a:pPr lvl="1"/>
            <a:r>
              <a:rPr lang="en-US" dirty="0">
                <a:ea typeface="MS PGothic" panose="020B0600070205080204" charset="-128"/>
              </a:rPr>
              <a:t>otherwise bigram, otherwise unigram</a:t>
            </a:r>
            <a:endParaRPr lang="en-US" dirty="0">
              <a:ea typeface="MS PGothic" panose="020B0600070205080204" charset="-128"/>
            </a:endParaRPr>
          </a:p>
          <a:p>
            <a:pPr eaLnBrk="1" hangingPunct="1"/>
            <a:r>
              <a:rPr lang="en-US" b="1" dirty="0">
                <a:ea typeface="MS PGothic" panose="020B0600070205080204" charset="-128"/>
              </a:rPr>
              <a:t>Interpolation: </a:t>
            </a:r>
            <a:endParaRPr lang="en-US" b="1" dirty="0">
              <a:ea typeface="MS PGothic" panose="020B0600070205080204" charset="-128"/>
            </a:endParaRPr>
          </a:p>
          <a:p>
            <a:pPr lvl="1"/>
            <a:r>
              <a:rPr lang="en-US" dirty="0">
                <a:ea typeface="MS PGothic" panose="020B0600070205080204" charset="-128"/>
              </a:rPr>
              <a:t>mix unigram, bigram, trigram</a:t>
            </a:r>
            <a:endParaRPr lang="en-US" dirty="0">
              <a:ea typeface="MS PGothic" panose="020B0600070205080204" charset="-128"/>
            </a:endParaRPr>
          </a:p>
          <a:p>
            <a:pPr lvl="1"/>
            <a:endParaRPr lang="en-US" dirty="0">
              <a:ea typeface="MS PGothic" panose="020B0600070205080204" charset="-128"/>
            </a:endParaRPr>
          </a:p>
          <a:p>
            <a:r>
              <a:rPr lang="en-US" dirty="0">
                <a:ea typeface="MS PGothic" panose="020B0600070205080204" charset="-128"/>
              </a:rPr>
              <a:t>Interpolation works better</a:t>
            </a:r>
            <a:endParaRPr lang="en-US" dirty="0">
              <a:ea typeface="MS PGothic" panose="020B0600070205080204"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34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34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34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346">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73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pPr eaLnBrk="1" hangingPunct="1"/>
            <a:r>
              <a:rPr lang="en-US" dirty="0"/>
              <a:t>Linear Interpolation</a:t>
            </a:r>
            <a:endParaRPr lang="en-US" dirty="0"/>
          </a:p>
        </p:txBody>
      </p:sp>
      <p:sp>
        <p:nvSpPr>
          <p:cNvPr id="168963" name="Rectangle 3"/>
          <p:cNvSpPr>
            <a:spLocks noGrp="1" noChangeArrowheads="1"/>
          </p:cNvSpPr>
          <p:nvPr>
            <p:ph idx="1"/>
          </p:nvPr>
        </p:nvSpPr>
        <p:spPr/>
        <p:txBody>
          <a:bodyPr/>
          <a:lstStyle/>
          <a:p>
            <a:pPr eaLnBrk="1" hangingPunct="1"/>
            <a:r>
              <a:rPr lang="en-US" sz="2800" dirty="0">
                <a:latin typeface="Calibri" panose="020F0502020204030204" pitchFamily="34" charset="0"/>
              </a:rPr>
              <a:t>Simple interpolation</a:t>
            </a:r>
            <a:endParaRPr lang="en-US" sz="2800" dirty="0">
              <a:latin typeface="Calibri" panose="020F0502020204030204" pitchFamily="34" charset="0"/>
            </a:endParaRPr>
          </a:p>
          <a:p>
            <a:pPr eaLnBrk="1" hangingPunct="1"/>
            <a:endParaRPr lang="en-US" sz="2800" dirty="0">
              <a:latin typeface="Calibri" panose="020F0502020204030204" pitchFamily="34" charset="0"/>
            </a:endParaRPr>
          </a:p>
          <a:p>
            <a:pPr marL="0" indent="0" eaLnBrk="1" hangingPunct="1">
              <a:buNone/>
            </a:pPr>
            <a:endParaRPr lang="en-US" sz="2800" dirty="0">
              <a:latin typeface="Calibri" panose="020F0502020204030204" pitchFamily="34" charset="0"/>
            </a:endParaRPr>
          </a:p>
          <a:p>
            <a:pPr eaLnBrk="1" hangingPunct="1"/>
            <a:r>
              <a:rPr lang="en-US" sz="2800" dirty="0">
                <a:latin typeface="Calibri" panose="020F0502020204030204" pitchFamily="34" charset="0"/>
              </a:rPr>
              <a:t>Lambdas conditional on context:</a:t>
            </a:r>
            <a:endParaRPr lang="en-US" sz="2800" dirty="0">
              <a:latin typeface="Calibri" panose="020F0502020204030204" pitchFamily="34" charset="0"/>
            </a:endParaRPr>
          </a:p>
        </p:txBody>
      </p:sp>
      <p:pic>
        <p:nvPicPr>
          <p:cNvPr id="7" name="Picture 4"/>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2362200" y="1779044"/>
            <a:ext cx="3657600" cy="991518"/>
          </a:xfrm>
          <a:prstGeom prst="rect">
            <a:avLst/>
          </a:prstGeom>
          <a:noFill/>
          <a:ln w="9525">
            <a:noFill/>
            <a:miter lim="800000"/>
            <a:headEnd/>
            <a:tailEnd/>
          </a:ln>
        </p:spPr>
      </p:pic>
      <p:pic>
        <p:nvPicPr>
          <p:cNvPr id="8" name="Picture 5" descr="interp2"/>
          <p:cNvPicPr>
            <a:picLocks noChangeAspect="1" noChangeArrowheads="1"/>
          </p:cNvPicPr>
          <p:nvPr/>
        </p:nvPicPr>
        <p:blipFill>
          <a:blip r:embed="rId2"/>
          <a:srcRect/>
          <a:stretch>
            <a:fillRect/>
          </a:stretch>
        </p:blipFill>
        <p:spPr bwMode="auto">
          <a:xfrm>
            <a:off x="2590800" y="3486150"/>
            <a:ext cx="4992027" cy="1424645"/>
          </a:xfrm>
          <a:prstGeom prst="rect">
            <a:avLst/>
          </a:prstGeom>
          <a:noFill/>
          <a:ln w="9525">
            <a:noFill/>
            <a:miter lim="800000"/>
            <a:headEnd/>
            <a:tailEnd/>
          </a:ln>
        </p:spPr>
      </p:pic>
      <p:pic>
        <p:nvPicPr>
          <p:cNvPr id="9" name="Picture 6"/>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89312" y="1868788"/>
            <a:ext cx="1331728" cy="812029"/>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96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lstStyle/>
          <a:p>
            <a:pPr eaLnBrk="1" hangingPunct="1"/>
            <a:r>
              <a:rPr lang="en-US" dirty="0"/>
              <a:t>How to set </a:t>
            </a:r>
            <a:r>
              <a:rPr lang="en-US" dirty="0" err="1"/>
              <a:t>λs</a:t>
            </a:r>
            <a:r>
              <a:rPr lang="en-US" dirty="0"/>
              <a:t> for interpolation?</a:t>
            </a:r>
            <a:endParaRPr lang="en-US" dirty="0"/>
          </a:p>
        </p:txBody>
      </p:sp>
      <p:sp>
        <p:nvSpPr>
          <p:cNvPr id="171011" name="Rectangle 3"/>
          <p:cNvSpPr>
            <a:spLocks noGrp="1" noChangeArrowheads="1"/>
          </p:cNvSpPr>
          <p:nvPr>
            <p:ph idx="1"/>
          </p:nvPr>
        </p:nvSpPr>
        <p:spPr/>
        <p:txBody>
          <a:bodyPr>
            <a:normAutofit/>
          </a:bodyPr>
          <a:lstStyle/>
          <a:p>
            <a:pPr eaLnBrk="1" hangingPunct="1"/>
            <a:r>
              <a:rPr lang="en-US" dirty="0">
                <a:latin typeface="Calibri" panose="020F0502020204030204" pitchFamily="34" charset="0"/>
              </a:rPr>
              <a:t>Use a </a:t>
            </a:r>
            <a:r>
              <a:rPr lang="en-US" b="1" dirty="0">
                <a:latin typeface="Calibri" panose="020F0502020204030204" pitchFamily="34" charset="0"/>
              </a:rPr>
              <a:t>held-out</a:t>
            </a:r>
            <a:r>
              <a:rPr lang="en-US" dirty="0">
                <a:latin typeface="Calibri" panose="020F0502020204030204" pitchFamily="34" charset="0"/>
              </a:rPr>
              <a:t> corpus</a:t>
            </a:r>
            <a:endParaRPr lang="en-US" dirty="0">
              <a:latin typeface="Calibri" panose="020F0502020204030204" pitchFamily="34" charset="0"/>
            </a:endParaRPr>
          </a:p>
          <a:p>
            <a:pPr eaLnBrk="1" hangingPunct="1"/>
            <a:endParaRPr lang="en-US" dirty="0">
              <a:latin typeface="Calibri" panose="020F0502020204030204" pitchFamily="34" charset="0"/>
            </a:endParaRPr>
          </a:p>
          <a:p>
            <a:pPr eaLnBrk="1" hangingPunct="1"/>
            <a:endParaRPr lang="en-US" dirty="0">
              <a:latin typeface="Calibri" panose="020F0502020204030204" pitchFamily="34" charset="0"/>
            </a:endParaRPr>
          </a:p>
          <a:p>
            <a:pPr eaLnBrk="1" hangingPunct="1"/>
            <a:r>
              <a:rPr lang="en-US" dirty="0">
                <a:latin typeface="Calibri" panose="020F0502020204030204" pitchFamily="34" charset="0"/>
              </a:rPr>
              <a:t>Choose </a:t>
            </a:r>
            <a:r>
              <a:rPr lang="en-US" dirty="0" err="1">
                <a:latin typeface="Calibri" panose="020F0502020204030204" pitchFamily="34" charset="0"/>
              </a:rPr>
              <a:t>λs</a:t>
            </a:r>
            <a:r>
              <a:rPr lang="en-US" dirty="0">
                <a:latin typeface="Calibri" panose="020F0502020204030204" pitchFamily="34" charset="0"/>
              </a:rPr>
              <a:t> to maximize probability of held-out data:</a:t>
            </a:r>
            <a:endParaRPr lang="en-US" dirty="0">
              <a:latin typeface="Calibri" panose="020F0502020204030204" pitchFamily="34" charset="0"/>
            </a:endParaRPr>
          </a:p>
          <a:p>
            <a:pPr lvl="1" eaLnBrk="1" hangingPunct="1"/>
            <a:r>
              <a:rPr lang="en-US" sz="2400" dirty="0">
                <a:latin typeface="Calibri" panose="020F0502020204030204" pitchFamily="34" charset="0"/>
              </a:rPr>
              <a:t>Fix the N-gram probabilities (on the training data)</a:t>
            </a:r>
            <a:endParaRPr lang="en-US" sz="2400" dirty="0">
              <a:latin typeface="Calibri" panose="020F0502020204030204" pitchFamily="34" charset="0"/>
            </a:endParaRPr>
          </a:p>
          <a:p>
            <a:pPr lvl="1"/>
            <a:r>
              <a:rPr lang="en-US" sz="2400" dirty="0">
                <a:latin typeface="Calibri" panose="020F0502020204030204" pitchFamily="34" charset="0"/>
              </a:rPr>
              <a:t>Then search for </a:t>
            </a:r>
            <a:r>
              <a:rPr lang="en-US" sz="2400" dirty="0" err="1">
                <a:latin typeface="Calibri" panose="020F0502020204030204" pitchFamily="34" charset="0"/>
              </a:rPr>
              <a:t>λs</a:t>
            </a:r>
            <a:r>
              <a:rPr lang="en-US" sz="2400" dirty="0">
                <a:latin typeface="Calibri" panose="020F0502020204030204" pitchFamily="34" charset="0"/>
              </a:rPr>
              <a:t> that give largest probability to held-out set</a:t>
            </a:r>
            <a:endParaRPr lang="en-US" sz="2400" dirty="0">
              <a:latin typeface="Calibri" panose="020F0502020204030204" pitchFamily="34" charset="0"/>
            </a:endParaRPr>
          </a:p>
          <a:p>
            <a:pPr lvl="1" eaLnBrk="1" hangingPunct="1"/>
            <a:endParaRPr lang="en-US" sz="2400" dirty="0">
              <a:latin typeface="Calibri" panose="020F0502020204030204" pitchFamily="34" charset="0"/>
            </a:endParaRPr>
          </a:p>
        </p:txBody>
      </p:sp>
      <p:sp>
        <p:nvSpPr>
          <p:cNvPr id="4" name="Round Single Corner Rectangle 3"/>
          <p:cNvSpPr/>
          <p:nvPr/>
        </p:nvSpPr>
        <p:spPr>
          <a:xfrm>
            <a:off x="533400" y="1733550"/>
            <a:ext cx="3505200" cy="762000"/>
          </a:xfrm>
          <a:prstGeom prst="round1Rect">
            <a:avLst>
              <a:gd name="adj" fmla="val 0"/>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Training Data</a:t>
            </a:r>
            <a:endPar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ound Single Corner Rectangle 4"/>
          <p:cNvSpPr/>
          <p:nvPr/>
        </p:nvSpPr>
        <p:spPr>
          <a:xfrm>
            <a:off x="4267200" y="1733550"/>
            <a:ext cx="1325217" cy="762000"/>
          </a:xfrm>
          <a:prstGeom prst="round1Rect">
            <a:avLst>
              <a:gd name="adj" fmla="val 0"/>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Held-Out Data</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ound Single Corner Rectangle 5"/>
          <p:cNvSpPr/>
          <p:nvPr/>
        </p:nvSpPr>
        <p:spPr>
          <a:xfrm>
            <a:off x="5791200" y="1733550"/>
            <a:ext cx="1482436" cy="762000"/>
          </a:xfrm>
          <a:prstGeom prst="round1Rect">
            <a:avLst>
              <a:gd name="adj" fmla="val 0"/>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Test </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Backoff</a:t>
            </a:r>
            <a:endParaRPr lang="en-US" dirty="0"/>
          </a:p>
        </p:txBody>
      </p:sp>
      <p:sp>
        <p:nvSpPr>
          <p:cNvPr id="3" name="Content Placeholder 2"/>
          <p:cNvSpPr>
            <a:spLocks noGrp="1"/>
          </p:cNvSpPr>
          <p:nvPr>
            <p:ph idx="1"/>
          </p:nvPr>
        </p:nvSpPr>
        <p:spPr>
          <a:xfrm>
            <a:off x="822960" y="1200150"/>
            <a:ext cx="7940040" cy="3429000"/>
          </a:xfrm>
        </p:spPr>
        <p:txBody>
          <a:bodyPr>
            <a:normAutofit fontScale="92500" lnSpcReduction="10000"/>
          </a:bodyPr>
          <a:lstStyle/>
          <a:p>
            <a:pPr marL="62230" lvl="1" indent="0">
              <a:buNone/>
            </a:pPr>
            <a:r>
              <a:rPr lang="en-US" sz="2800" dirty="0"/>
              <a:t>Suppose you want:</a:t>
            </a:r>
            <a:endParaRPr lang="en-US" sz="2800" dirty="0"/>
          </a:p>
          <a:p>
            <a:pPr marL="1548130" lvl="1" indent="0">
              <a:buNone/>
            </a:pPr>
            <a:r>
              <a:rPr lang="en-US" sz="2800" dirty="0">
                <a:solidFill>
                  <a:srgbClr val="0200FF"/>
                </a:solidFill>
              </a:rPr>
              <a:t>P(pancakes| delicious soufflé)</a:t>
            </a:r>
            <a:endParaRPr lang="en-US" sz="2800" dirty="0">
              <a:solidFill>
                <a:srgbClr val="0200FF"/>
              </a:solidFill>
            </a:endParaRPr>
          </a:p>
          <a:p>
            <a:r>
              <a:rPr lang="en-US" dirty="0"/>
              <a:t>If the trigram probability is 0, use the bigram</a:t>
            </a:r>
            <a:endParaRPr lang="en-US" dirty="0"/>
          </a:p>
          <a:p>
            <a:pPr marL="1485900" indent="0"/>
            <a:r>
              <a:rPr lang="en-US" dirty="0">
                <a:solidFill>
                  <a:srgbClr val="0200FF"/>
                </a:solidFill>
              </a:rPr>
              <a:t>P(pancakes| soufflé)</a:t>
            </a:r>
            <a:endParaRPr lang="en-US" dirty="0"/>
          </a:p>
          <a:p>
            <a:r>
              <a:rPr lang="en-US" dirty="0"/>
              <a:t>If the bigram probability is 0, use the unigram</a:t>
            </a:r>
            <a:endParaRPr lang="en-US" dirty="0"/>
          </a:p>
          <a:p>
            <a:pPr marL="1485900" indent="0"/>
            <a:r>
              <a:rPr lang="en-US" dirty="0">
                <a:solidFill>
                  <a:srgbClr val="0200FF"/>
                </a:solidFill>
              </a:rPr>
              <a:t>P(pancakes)</a:t>
            </a:r>
            <a:endParaRPr lang="en-US" dirty="0"/>
          </a:p>
          <a:p>
            <a:pPr marL="0" indent="0">
              <a:buNone/>
            </a:pPr>
            <a:r>
              <a:rPr lang="en-US" dirty="0"/>
              <a:t>Complication: need to discount the higher-order </a:t>
            </a:r>
            <a:r>
              <a:rPr lang="en-US" dirty="0" err="1"/>
              <a:t>ngram</a:t>
            </a:r>
            <a:r>
              <a:rPr lang="en-US" dirty="0"/>
              <a:t> so probabilities don't sum higher than 1 (e.g., Katz backoff)</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Stupid Backoff</a:t>
            </a:r>
            <a:endParaRPr lang="en-US" dirty="0"/>
          </a:p>
        </p:txBody>
      </p:sp>
      <p:sp>
        <p:nvSpPr>
          <p:cNvPr id="3" name="Content Placeholder 2"/>
          <p:cNvSpPr>
            <a:spLocks noGrp="1"/>
          </p:cNvSpPr>
          <p:nvPr>
            <p:ph idx="1"/>
          </p:nvPr>
        </p:nvSpPr>
        <p:spPr/>
        <p:txBody>
          <a:bodyPr/>
          <a:lstStyle/>
          <a:p>
            <a:r>
              <a:rPr lang="en-US" sz="2800" dirty="0"/>
              <a:t>Backoff without discounting (not a true probability)</a:t>
            </a:r>
            <a:endParaRPr lang="en-US" sz="2800" dirty="0"/>
          </a:p>
          <a:p>
            <a:pPr marL="457200" lvl="1" indent="0">
              <a:buNone/>
            </a:pPr>
            <a:endParaRPr lang="en-US" dirty="0"/>
          </a:p>
        </p:txBody>
      </p:sp>
      <p:sp>
        <p:nvSpPr>
          <p:cNvPr id="4" name="Slide Number Placeholder 3"/>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10F35DC5-7E65-8247-99AB-4E984F8A921E}" type="slidenum">
              <a:rPr kumimoji="0" lang="en-US" sz="1400" b="0" i="0" u="none" strike="noStrike" kern="1200" cap="none" spc="0" normalizeH="0" baseline="0" noProof="0" smtClean="0">
                <a:ln>
                  <a:noFill/>
                </a:ln>
                <a:solidFill>
                  <a:prstClr val="black"/>
                </a:solidFill>
                <a:effectLst/>
                <a:uLnTx/>
                <a:uFillTx/>
                <a:latin typeface="Calibri" panose="020F0502020204030204"/>
                <a:ea typeface="MS PGothic" panose="020B0600070205080204" charset="-128"/>
              </a:rPr>
            </a:fld>
            <a:endParaRPr kumimoji="0" lang="en-US" sz="1400" b="0" i="0" u="none" strike="noStrike" kern="1200" cap="none" spc="0" normalizeH="0" baseline="0" noProof="0">
              <a:ln>
                <a:noFill/>
              </a:ln>
              <a:solidFill>
                <a:prstClr val="black"/>
              </a:solidFill>
              <a:effectLst/>
              <a:uLnTx/>
              <a:uFillTx/>
              <a:latin typeface="Calibri" panose="020F0502020204030204"/>
              <a:ea typeface="MS PGothic" panose="020B0600070205080204" charset="-128"/>
            </a:endParaRPr>
          </a:p>
        </p:txBody>
      </p:sp>
      <p:graphicFrame>
        <p:nvGraphicFramePr>
          <p:cNvPr id="5" name="Object 4"/>
          <p:cNvGraphicFramePr>
            <a:graphicFrameLocks noChangeAspect="1"/>
          </p:cNvGraphicFramePr>
          <p:nvPr/>
        </p:nvGraphicFramePr>
        <p:xfrm>
          <a:off x="1301750" y="2190750"/>
          <a:ext cx="5861050" cy="1524000"/>
        </p:xfrm>
        <a:graphic>
          <a:graphicData uri="http://schemas.openxmlformats.org/presentationml/2006/ole">
            <mc:AlternateContent xmlns:mc="http://schemas.openxmlformats.org/markup-compatibility/2006">
              <mc:Choice xmlns:v="urn:schemas-microsoft-com:vml" Requires="v">
                <p:oleObj spid="_x0000_s0" name="Equation" r:id="rId1" imgW="3173095" imgH="822960" progId="Equation.3">
                  <p:embed/>
                </p:oleObj>
              </mc:Choice>
              <mc:Fallback>
                <p:oleObj name="Equation" r:id="rId1" imgW="3173095" imgH="822960" progId="Equation.3">
                  <p:embed/>
                  <p:pic>
                    <p:nvPicPr>
                      <p:cNvPr id="0" name="Object 4"/>
                      <p:cNvPicPr/>
                      <p:nvPr/>
                    </p:nvPicPr>
                    <p:blipFill>
                      <a:blip r:embed="rId2"/>
                      <a:stretch>
                        <a:fillRect/>
                      </a:stretch>
                    </p:blipFill>
                    <p:spPr>
                      <a:xfrm>
                        <a:off x="1301750" y="2190750"/>
                        <a:ext cx="5861050" cy="1524000"/>
                      </a:xfrm>
                      <a:prstGeom prst="rect">
                        <a:avLst/>
                      </a:prstGeom>
                    </p:spPr>
                  </p:pic>
                </p:oleObj>
              </mc:Fallback>
            </mc:AlternateContent>
          </a:graphicData>
        </a:graphic>
      </p:graphicFrame>
      <p:graphicFrame>
        <p:nvGraphicFramePr>
          <p:cNvPr id="6" name="Object 5"/>
          <p:cNvGraphicFramePr>
            <a:graphicFrameLocks noChangeAspect="1"/>
          </p:cNvGraphicFramePr>
          <p:nvPr/>
        </p:nvGraphicFramePr>
        <p:xfrm>
          <a:off x="1371600" y="4171950"/>
          <a:ext cx="2106612" cy="742950"/>
        </p:xfrm>
        <a:graphic>
          <a:graphicData uri="http://schemas.openxmlformats.org/presentationml/2006/ole">
            <mc:AlternateContent xmlns:mc="http://schemas.openxmlformats.org/markup-compatibility/2006">
              <mc:Choice xmlns:v="urn:schemas-microsoft-com:vml" Requires="v">
                <p:oleObj spid="_x0000_s7" name="Equation" r:id="rId3" imgW="1115695" imgH="393065" progId="Equation.3">
                  <p:embed/>
                </p:oleObj>
              </mc:Choice>
              <mc:Fallback>
                <p:oleObj name="Equation" r:id="rId3" imgW="1115695" imgH="393065" progId="Equation.3">
                  <p:embed/>
                  <p:pic>
                    <p:nvPicPr>
                      <p:cNvPr id="0" name="Object 5"/>
                      <p:cNvPicPr/>
                      <p:nvPr/>
                    </p:nvPicPr>
                    <p:blipFill>
                      <a:blip r:embed="rId4"/>
                      <a:stretch>
                        <a:fillRect/>
                      </a:stretch>
                    </p:blipFill>
                    <p:spPr>
                      <a:xfrm>
                        <a:off x="1371600" y="4171950"/>
                        <a:ext cx="2106612" cy="742950"/>
                      </a:xfrm>
                      <a:prstGeom prst="rect">
                        <a:avLst/>
                      </a:prstGeom>
                    </p:spPr>
                  </p:pic>
                </p:oleObj>
              </mc:Fallback>
            </mc:AlternateContent>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normAutofit fontScale="90000"/>
          </a:bodyPr>
          <a:lstStyle/>
          <a:p>
            <a:pPr eaLnBrk="1" hangingPunct="1"/>
            <a:br>
              <a:rPr sz="4400" dirty="0"/>
            </a:br>
            <a:r>
              <a:rPr lang="en-US" sz="4400" dirty="0"/>
              <a:t>N-gram Language Modeling</a:t>
            </a:r>
            <a:endParaRPr sz="4400" dirty="0"/>
          </a:p>
        </p:txBody>
      </p:sp>
      <p:sp>
        <p:nvSpPr>
          <p:cNvPr id="16386" name="Rectangle 3"/>
          <p:cNvSpPr>
            <a:spLocks noGrp="1" noChangeArrowheads="1"/>
          </p:cNvSpPr>
          <p:nvPr>
            <p:ph idx="1"/>
          </p:nvPr>
        </p:nvSpPr>
        <p:spPr/>
        <p:txBody>
          <a:bodyPr/>
          <a:lstStyle/>
          <a:p>
            <a:pPr eaLnBrk="1" hangingPunct="1"/>
            <a:endParaRPr lang="en-US" dirty="0">
              <a:solidFill>
                <a:srgbClr val="A50021"/>
              </a:solidFill>
              <a:latin typeface="Calibri" panose="020F0502020204030204" pitchFamily="34" charset="0"/>
            </a:endParaRPr>
          </a:p>
          <a:p>
            <a:pPr eaLnBrk="1" hangingPunct="1">
              <a:spcAft>
                <a:spcPts val="600"/>
              </a:spcAft>
            </a:pPr>
            <a:r>
              <a:rPr lang="en-US" sz="3200" dirty="0">
                <a:solidFill>
                  <a:srgbClr val="A50021"/>
                </a:solidFill>
                <a:latin typeface="Calibri" panose="020F0502020204030204" pitchFamily="34" charset="0"/>
              </a:rPr>
              <a:t>Interpolation and Backoff</a:t>
            </a:r>
            <a:endParaRPr lang="en-US" dirty="0">
              <a:latin typeface="Calibri" panose="020F050202020403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a:t>How to estimate these probabilities</a:t>
            </a:r>
            <a:endParaRPr lang="en-US"/>
          </a:p>
        </p:txBody>
      </p:sp>
      <p:sp>
        <p:nvSpPr>
          <p:cNvPr id="71683" name="Rectangle 3"/>
          <p:cNvSpPr>
            <a:spLocks noGrp="1" noChangeArrowheads="1"/>
          </p:cNvSpPr>
          <p:nvPr>
            <p:ph idx="1"/>
          </p:nvPr>
        </p:nvSpPr>
        <p:spPr/>
        <p:txBody>
          <a:bodyPr>
            <a:normAutofit fontScale="92500" lnSpcReduction="20000"/>
          </a:bodyPr>
          <a:lstStyle/>
          <a:p>
            <a:pPr eaLnBrk="1" hangingPunct="1"/>
            <a:r>
              <a:rPr lang="en-US" dirty="0">
                <a:latin typeface="Calibri" panose="020F0502020204030204" pitchFamily="34" charset="0"/>
              </a:rPr>
              <a:t>Could we just count and divide?</a:t>
            </a:r>
            <a:endParaRPr lang="en-US" dirty="0">
              <a:latin typeface="Calibri" panose="020F0502020204030204" pitchFamily="34" charset="0"/>
            </a:endParaRPr>
          </a:p>
          <a:p>
            <a:pPr eaLnBrk="1" hangingPunct="1"/>
            <a:endParaRPr lang="en-US" dirty="0">
              <a:latin typeface="Calibri" panose="020F0502020204030204" pitchFamily="34" charset="0"/>
            </a:endParaRPr>
          </a:p>
          <a:p>
            <a:pPr eaLnBrk="1" hangingPunct="1"/>
            <a:endParaRPr lang="en-US" dirty="0">
              <a:latin typeface="Calibri" panose="020F0502020204030204" pitchFamily="34" charset="0"/>
            </a:endParaRPr>
          </a:p>
          <a:p>
            <a:pPr eaLnBrk="1" hangingPunct="1"/>
            <a:endParaRPr lang="en-US" dirty="0">
              <a:latin typeface="Calibri" panose="020F0502020204030204" pitchFamily="34" charset="0"/>
            </a:endParaRPr>
          </a:p>
          <a:p>
            <a:pPr eaLnBrk="1" hangingPunct="1"/>
            <a:endParaRPr lang="en-US" dirty="0">
              <a:latin typeface="Calibri" panose="020F0502020204030204" pitchFamily="34" charset="0"/>
            </a:endParaRPr>
          </a:p>
          <a:p>
            <a:pPr eaLnBrk="1" hangingPunct="1"/>
            <a:endParaRPr lang="en-US" dirty="0">
              <a:latin typeface="Calibri" panose="020F0502020204030204" pitchFamily="34" charset="0"/>
            </a:endParaRPr>
          </a:p>
          <a:p>
            <a:pPr eaLnBrk="1" hangingPunct="1"/>
            <a:r>
              <a:rPr lang="en-US" sz="2400" dirty="0">
                <a:latin typeface="Calibri" panose="020F0502020204030204" pitchFamily="34" charset="0"/>
              </a:rPr>
              <a:t>No!  Too many possible sentences!</a:t>
            </a:r>
            <a:endParaRPr lang="en-US" sz="2400" dirty="0">
              <a:latin typeface="Calibri" panose="020F0502020204030204" pitchFamily="34" charset="0"/>
            </a:endParaRPr>
          </a:p>
          <a:p>
            <a:pPr eaLnBrk="1" hangingPunct="1"/>
            <a:r>
              <a:rPr lang="en-US" sz="2400" dirty="0">
                <a:latin typeface="Calibri" panose="020F0502020204030204" pitchFamily="34" charset="0"/>
              </a:rPr>
              <a:t>We’ll never see enough data for estimating these</a:t>
            </a:r>
            <a:endParaRPr lang="en-US" sz="2400" dirty="0">
              <a:latin typeface="Calibri" panose="020F0502020204030204" pitchFamily="34" charset="0"/>
            </a:endParaRPr>
          </a:p>
          <a:p>
            <a:pPr eaLnBrk="1" hangingPunct="1"/>
            <a:endParaRPr lang="en-US" dirty="0">
              <a:latin typeface="Calibri" panose="020F0502020204030204" pitchFamily="34" charset="0"/>
            </a:endParaRPr>
          </a:p>
          <a:p>
            <a:pPr lvl="1" eaLnBrk="1" hangingPunct="1"/>
            <a:endParaRPr lang="en-US" dirty="0">
              <a:latin typeface="Calibri" panose="020F0502020204030204" pitchFamily="34" charset="0"/>
            </a:endParaRPr>
          </a:p>
        </p:txBody>
      </p:sp>
      <p:pic>
        <p:nvPicPr>
          <p:cNvPr id="3" name="Picture 2"/>
          <p:cNvPicPr>
            <a:picLocks noChangeAspect="1"/>
          </p:cNvPicPr>
          <p:nvPr/>
        </p:nvPicPr>
        <p:blipFill>
          <a:blip r:embed="rId1"/>
          <a:stretch>
            <a:fillRect/>
          </a:stretch>
        </p:blipFill>
        <p:spPr>
          <a:xfrm>
            <a:off x="1366520" y="2244090"/>
            <a:ext cx="5613400" cy="7639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16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68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6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normAutofit fontScale="90000"/>
          </a:bodyPr>
          <a:lstStyle/>
          <a:p>
            <a:r>
              <a:rPr lang="en-US" dirty="0"/>
              <a:t>How to compute P(W)  or P(w</a:t>
            </a:r>
            <a:r>
              <a:rPr lang="en-US" baseline="-25000" dirty="0"/>
              <a:t>n</a:t>
            </a:r>
            <a:r>
              <a:rPr lang="en-US" dirty="0"/>
              <a:t>|w</a:t>
            </a:r>
            <a:r>
              <a:rPr lang="en-US" baseline="-25000" dirty="0"/>
              <a:t>1</a:t>
            </a:r>
            <a:r>
              <a:rPr lang="en-US" dirty="0"/>
              <a:t>, …w</a:t>
            </a:r>
            <a:r>
              <a:rPr lang="en-US" baseline="-25000" dirty="0"/>
              <a:t>n-1</a:t>
            </a:r>
            <a:r>
              <a:rPr lang="en-US" dirty="0"/>
              <a:t>)</a:t>
            </a:r>
            <a:endParaRPr lang="en-US" dirty="0"/>
          </a:p>
        </p:txBody>
      </p:sp>
      <p:sp>
        <p:nvSpPr>
          <p:cNvPr id="65539" name="Rectangle 3"/>
          <p:cNvSpPr>
            <a:spLocks noGrp="1" noChangeArrowheads="1"/>
          </p:cNvSpPr>
          <p:nvPr>
            <p:ph idx="1"/>
          </p:nvPr>
        </p:nvSpPr>
        <p:spPr>
          <a:xfrm>
            <a:off x="822960" y="1200150"/>
            <a:ext cx="8016240" cy="3429000"/>
          </a:xfrm>
        </p:spPr>
        <p:txBody>
          <a:bodyPr/>
          <a:lstStyle/>
          <a:p>
            <a:pPr eaLnBrk="1" hangingPunct="1"/>
            <a:r>
              <a:rPr lang="en-US" dirty="0">
                <a:latin typeface="Calibri" panose="020F0502020204030204" pitchFamily="34" charset="0"/>
              </a:rPr>
              <a:t>How to compute the joint probability P(W):</a:t>
            </a:r>
            <a:endParaRPr lang="en-US" dirty="0">
              <a:latin typeface="Calibri" panose="020F0502020204030204" pitchFamily="34" charset="0"/>
            </a:endParaRPr>
          </a:p>
          <a:p>
            <a:pPr eaLnBrk="1" hangingPunct="1"/>
            <a:endParaRPr lang="en-US" dirty="0">
              <a:latin typeface="Calibri" panose="020F0502020204030204" pitchFamily="34" charset="0"/>
            </a:endParaRPr>
          </a:p>
          <a:p>
            <a:pPr marL="151130" lvl="1" indent="0" eaLnBrk="1" hangingPunct="1">
              <a:buNone/>
            </a:pPr>
            <a:r>
              <a:rPr lang="en-US" dirty="0">
                <a:latin typeface="Calibri" panose="020F0502020204030204" pitchFamily="34" charset="0"/>
              </a:rPr>
              <a:t>P(The, cat, sat, on, the, mat)</a:t>
            </a:r>
            <a:endParaRPr lang="en-US" dirty="0">
              <a:latin typeface="Calibri" panose="020F0502020204030204" pitchFamily="34" charset="0"/>
            </a:endParaRPr>
          </a:p>
          <a:p>
            <a:pPr lvl="1" eaLnBrk="1" hangingPunct="1"/>
            <a:endParaRPr lang="en-US" dirty="0">
              <a:latin typeface="Calibri" panose="020F0502020204030204" pitchFamily="34" charset="0"/>
            </a:endParaRPr>
          </a:p>
          <a:p>
            <a:pPr eaLnBrk="1" hangingPunct="1"/>
            <a:r>
              <a:rPr lang="en-US" dirty="0">
                <a:latin typeface="Calibri" panose="020F0502020204030204" pitchFamily="34" charset="0"/>
              </a:rPr>
              <a:t>Intuition: let’s rely on the Chain Rule of Probability</a:t>
            </a:r>
            <a:endParaRPr lang="en-US" dirty="0">
              <a:latin typeface="Calibri" panose="020F0502020204030204" pitchFamily="34" charset="0"/>
            </a:endParaRPr>
          </a:p>
        </p:txBody>
      </p:sp>
    </p:spTree>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17134</Words>
  <Application>WPS Presentation</Application>
  <PresentationFormat>On-screen Show (16:9)</PresentationFormat>
  <Paragraphs>766</Paragraphs>
  <Slides>75</Slides>
  <Notes>67</Notes>
  <HiddenSlides>0</HiddenSlides>
  <MMClips>0</MMClips>
  <ScaleCrop>false</ScaleCrop>
  <HeadingPairs>
    <vt:vector size="8" baseType="variant">
      <vt:variant>
        <vt:lpstr>已用的字体</vt:lpstr>
      </vt:variant>
      <vt:variant>
        <vt:i4>25</vt:i4>
      </vt:variant>
      <vt:variant>
        <vt:lpstr>主题</vt:lpstr>
      </vt:variant>
      <vt:variant>
        <vt:i4>1</vt:i4>
      </vt:variant>
      <vt:variant>
        <vt:lpstr>嵌入 OLE 服务器</vt:lpstr>
      </vt:variant>
      <vt:variant>
        <vt:i4>9</vt:i4>
      </vt:variant>
      <vt:variant>
        <vt:lpstr>幻灯片标题</vt:lpstr>
      </vt:variant>
      <vt:variant>
        <vt:i4>75</vt:i4>
      </vt:variant>
    </vt:vector>
  </HeadingPairs>
  <TitlesOfParts>
    <vt:vector size="110" baseType="lpstr">
      <vt:lpstr>Arial</vt:lpstr>
      <vt:lpstr>SimSun</vt:lpstr>
      <vt:lpstr>Wingdings</vt:lpstr>
      <vt:lpstr>Lucida Sans</vt:lpstr>
      <vt:lpstr>MS PGothic</vt:lpstr>
      <vt:lpstr>Calibri</vt:lpstr>
      <vt:lpstr>Times</vt:lpstr>
      <vt:lpstr>Times New Roman</vt:lpstr>
      <vt:lpstr>Tahoma</vt:lpstr>
      <vt:lpstr>Symbol</vt:lpstr>
      <vt:lpstr>Calibri Light</vt:lpstr>
      <vt:lpstr>Microsoft YaHei</vt:lpstr>
      <vt:lpstr>Arial Unicode MS</vt:lpstr>
      <vt:lpstr>Calibri</vt:lpstr>
      <vt:lpstr>Courier New</vt:lpstr>
      <vt:lpstr>Courier</vt:lpstr>
      <vt:lpstr>Verdana</vt:lpstr>
      <vt:lpstr>NimbusRomNo9L</vt:lpstr>
      <vt:lpstr>Liberation Mono</vt:lpstr>
      <vt:lpstr>Calibri (Headings)</vt:lpstr>
      <vt:lpstr>Monaco</vt:lpstr>
      <vt:lpstr>Courier</vt:lpstr>
      <vt:lpstr>Wingdings</vt:lpstr>
      <vt:lpstr>var(--sds-font-family-01)</vt:lpstr>
      <vt:lpstr>DDG_ProximaNova</vt:lpstr>
      <vt:lpstr>Retrospect</vt:lpstr>
      <vt:lpstr>Equation.3</vt:lpstr>
      <vt:lpstr>Equation.3</vt:lpstr>
      <vt:lpstr>Equation.3</vt:lpstr>
      <vt:lpstr>Equation.3</vt:lpstr>
      <vt:lpstr>Equation.3</vt:lpstr>
      <vt:lpstr>Equation.3</vt:lpstr>
      <vt:lpstr>Equation.3</vt:lpstr>
      <vt:lpstr>Equation.3</vt:lpstr>
      <vt:lpstr>Equation.3</vt:lpstr>
      <vt:lpstr> N-gram Language Modeling</vt:lpstr>
      <vt:lpstr>Predicting words</vt:lpstr>
      <vt:lpstr>Language Models</vt:lpstr>
      <vt:lpstr>PowerPoint 演示文稿</vt:lpstr>
      <vt:lpstr>Why word prediction?</vt:lpstr>
      <vt:lpstr>Why word prediction?</vt:lpstr>
      <vt:lpstr>Language Modeling (LM) more formally</vt:lpstr>
      <vt:lpstr>How to estimate these probabilities</vt:lpstr>
      <vt:lpstr>How to compute P(W)  or P(wn|w1, …wn-1)</vt:lpstr>
      <vt:lpstr>Reminder: The Chain Rule</vt:lpstr>
      <vt:lpstr>The Chain Rule applied to compute joint probability of words in sentence</vt:lpstr>
      <vt:lpstr>Markov Assumption</vt:lpstr>
      <vt:lpstr>Bigram Markov Assumption</vt:lpstr>
      <vt:lpstr>Simplest case: Unigram model</vt:lpstr>
      <vt:lpstr>Bigram model</vt:lpstr>
      <vt:lpstr>Problems with N-gram models</vt:lpstr>
      <vt:lpstr>Why N-gram models?</vt:lpstr>
      <vt:lpstr> N-gram Language Modeling</vt:lpstr>
      <vt:lpstr> N-gram Language Modeling</vt:lpstr>
      <vt:lpstr>Estimating bigram probabilities</vt:lpstr>
      <vt:lpstr>An example</vt:lpstr>
      <vt:lpstr>Raw bigram counts</vt:lpstr>
      <vt:lpstr>Raw bigram probabilities</vt:lpstr>
      <vt:lpstr>Bigram estimates of sentence probabilities</vt:lpstr>
      <vt:lpstr>What kinds of knowledge do N-grams represent?</vt:lpstr>
      <vt:lpstr>Dealing with scale in large n-grams</vt:lpstr>
      <vt:lpstr>Larger ngrams</vt:lpstr>
      <vt:lpstr>N-gram LM Toolkits</vt:lpstr>
      <vt:lpstr> N-gram Language Modeling</vt:lpstr>
      <vt:lpstr>Language Modeling</vt:lpstr>
      <vt:lpstr>How to evaluate N-gram models</vt:lpstr>
      <vt:lpstr>Intrinsic (in-vitro) evaluation </vt:lpstr>
      <vt:lpstr>Training sets and test sets</vt:lpstr>
      <vt:lpstr>Choosing training and test sets</vt:lpstr>
      <vt:lpstr>Training on the test set</vt:lpstr>
      <vt:lpstr>Dev sets</vt:lpstr>
      <vt:lpstr>Intuition of perplexity as evaluation metric: How good is our language model?</vt:lpstr>
      <vt:lpstr>Intuition of perplexity 2:  Predicting upcoming words</vt:lpstr>
      <vt:lpstr>Intuition of perplexity 3: The best language model is one that best predicts the entire unseen test set</vt:lpstr>
      <vt:lpstr>Intuition of perplexity 4: Use perplexity instead of raw probability</vt:lpstr>
      <vt:lpstr>Intuition of perplexity 5: the inverse</vt:lpstr>
      <vt:lpstr>Intuition of perplexity 6: N-grams</vt:lpstr>
      <vt:lpstr>Intuition of perplexity 7:  Weighted average branching factor</vt:lpstr>
      <vt:lpstr>Holding test set constant: Lower perplexity = better language model</vt:lpstr>
      <vt:lpstr>Language Modeling</vt:lpstr>
      <vt:lpstr>Language Modeling</vt:lpstr>
      <vt:lpstr>The Shannon (1948) Visualization Method Sample words from an LM</vt:lpstr>
      <vt:lpstr>How Shannon sampled those words in 1948</vt:lpstr>
      <vt:lpstr>Sampling a word from a distribution</vt:lpstr>
      <vt:lpstr>Visualizing Bigrams the Shannon Way</vt:lpstr>
      <vt:lpstr>Note: there are other sampling methods</vt:lpstr>
      <vt:lpstr>Approximating Shakespeare</vt:lpstr>
      <vt:lpstr>Shakespeare as corpus</vt:lpstr>
      <vt:lpstr>The Wall Street Journal is not Shakespeare</vt:lpstr>
      <vt:lpstr>Can you guess the author? These 3-gram sentences are sampled from an LM trained on who?</vt:lpstr>
      <vt:lpstr>Choosing training data</vt:lpstr>
      <vt:lpstr>The perils of overfitting</vt:lpstr>
      <vt:lpstr>Zeros</vt:lpstr>
      <vt:lpstr>Zero probability bigrams</vt:lpstr>
      <vt:lpstr>Language Modeling</vt:lpstr>
      <vt:lpstr> N-gram Language Modeling</vt:lpstr>
      <vt:lpstr>The intuition of smoothing (from Dan Klein)</vt:lpstr>
      <vt:lpstr>Add-one estimation</vt:lpstr>
      <vt:lpstr>Maximum Likelihood Estimates</vt:lpstr>
      <vt:lpstr>Berkeley Restaurant Corpus: Laplace smoothed bigram counts</vt:lpstr>
      <vt:lpstr>Laplace-smoothed bigrams</vt:lpstr>
      <vt:lpstr>Reconstituted counts</vt:lpstr>
      <vt:lpstr>Compare with raw bigram counts</vt:lpstr>
      <vt:lpstr>Add-1 estimation is a blunt instrument</vt:lpstr>
      <vt:lpstr>Backoff and Interpolation</vt:lpstr>
      <vt:lpstr>Linear Interpolation</vt:lpstr>
      <vt:lpstr>How to set λs for interpolation?</vt:lpstr>
      <vt:lpstr>Backoff</vt:lpstr>
      <vt:lpstr>Stupid Backoff</vt:lpstr>
      <vt:lpstr> N-gram Language Modeling</vt:lpstr>
    </vt:vector>
  </TitlesOfParts>
  <Company>Stanford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N-gram Language Modeling</dc:title>
  <dc:creator>Dan Jurafsky</dc:creator>
  <cp:lastModifiedBy>Motaz Saad (‫معتز سعد</cp:lastModifiedBy>
  <cp:revision>204</cp:revision>
  <cp:lastPrinted>2024-08-20T14:09:00Z</cp:lastPrinted>
  <dcterms:created xsi:type="dcterms:W3CDTF">2010-04-19T15:31:00Z</dcterms:created>
  <dcterms:modified xsi:type="dcterms:W3CDTF">2025-01-17T13:34:46Z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085B660F33C94CD4B0CC90770617E812_12</vt:lpwstr>
  </property>
  <property fmtid="{D5CDD505-2E9C-101B-9397-08002B2CF9AE}" pid="3" name="KSOProductBuildVer">
    <vt:lpwstr>2057-12.2.0.19821</vt:lpwstr>
  </property>
</Properties>
</file>